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88"/>
  </p:notesMasterIdLst>
  <p:sldIdLst>
    <p:sldId id="257" r:id="rId2"/>
    <p:sldId id="265" r:id="rId3"/>
    <p:sldId id="266" r:id="rId4"/>
    <p:sldId id="267" r:id="rId5"/>
    <p:sldId id="268" r:id="rId6"/>
    <p:sldId id="269" r:id="rId7"/>
    <p:sldId id="275" r:id="rId8"/>
    <p:sldId id="277" r:id="rId9"/>
    <p:sldId id="276" r:id="rId10"/>
    <p:sldId id="320" r:id="rId11"/>
    <p:sldId id="321" r:id="rId12"/>
    <p:sldId id="322" r:id="rId13"/>
    <p:sldId id="323" r:id="rId14"/>
    <p:sldId id="278" r:id="rId15"/>
    <p:sldId id="279" r:id="rId16"/>
    <p:sldId id="280" r:id="rId17"/>
    <p:sldId id="281" r:id="rId18"/>
    <p:sldId id="283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6" r:id="rId30"/>
    <p:sldId id="297" r:id="rId31"/>
    <p:sldId id="324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D23F-673A-4B38-AE72-F729B5221B1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713D6-8ED2-4EB8-899F-0AF282CBC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0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26310CAF-CE29-447E-9E04-5F28250F8A37}" type="slidenum">
              <a:rPr lang="ko-KR" altLang="en-US" smtClean="0"/>
              <a:pPr>
                <a:defRPr lang="ko-KR"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91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 txBox="1">
            <a:spLocks noGrp="1" noChangeArrowheads="1"/>
          </p:cNvSpPr>
          <p:nvPr/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9" tIns="46154" rIns="92309" bIns="46154" anchor="b"/>
          <a:lstStyle/>
          <a:p>
            <a:pPr algn="r"/>
            <a:fld id="{2BAA05D2-0EC5-4207-A1A5-F153E6810F66}" type="slidenum">
              <a:rPr lang="en-US" altLang="ko-KR" sz="1200"/>
              <a:pPr algn="r"/>
              <a:t>79</a:t>
            </a:fld>
            <a:endParaRPr lang="en-US" altLang="ko-KR" sz="1200" dirty="0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560" y="4379595"/>
            <a:ext cx="5085080" cy="414909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5673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26310CAF-CE29-447E-9E04-5F28250F8A37}" type="slidenum">
              <a:rPr lang="ko-KR" altLang="en-US" smtClean="0"/>
              <a:pPr>
                <a:defRPr lang="ko-KR"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 txBox="1">
            <a:spLocks noGrp="1" noChangeArrowheads="1"/>
          </p:cNvSpPr>
          <p:nvPr/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9" tIns="46154" rIns="92309" bIns="46154" anchor="b"/>
          <a:lstStyle/>
          <a:p>
            <a:pPr algn="r"/>
            <a:fld id="{E6AE54D7-770C-4FD7-88E0-1D77829B19A8}" type="slidenum">
              <a:rPr lang="en-US" altLang="ko-KR" sz="1200"/>
              <a:pPr algn="r"/>
              <a:t>23</a:t>
            </a:fld>
            <a:endParaRPr lang="en-US" altLang="ko-KR" sz="1200" dirty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6744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26310CAF-CE29-447E-9E04-5F28250F8A37}" type="slidenum">
              <a:rPr lang="ko-KR" altLang="en-US" smtClean="0"/>
              <a:pPr>
                <a:defRPr lang="ko-KR"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852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560" y="4379595"/>
            <a:ext cx="5085080" cy="4149090"/>
          </a:xfrm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41995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26310CAF-CE29-447E-9E04-5F28250F8A37}" type="slidenum">
              <a:rPr lang="ko-KR" altLang="en-US" smtClean="0"/>
              <a:pPr>
                <a:defRPr lang="ko-KR"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713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26310CAF-CE29-447E-9E04-5F28250F8A37}" type="slidenum">
              <a:rPr lang="ko-KR" altLang="en-US" smtClean="0"/>
              <a:pPr>
                <a:defRPr lang="ko-KR"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8623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8702-E74E-4A06-B2E7-27EBB2D33E36}" type="slidenum">
              <a:rPr lang="ko-KR" altLang="en-US" smtClean="0"/>
              <a:pPr/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8295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26310CAF-CE29-447E-9E04-5F28250F8A37}" type="slidenum">
              <a:rPr lang="ko-KR" altLang="en-US" smtClean="0"/>
              <a:pPr>
                <a:defRPr lang="ko-KR"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8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3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0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5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62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" y="107092"/>
            <a:ext cx="10058400" cy="609600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9975" y="6606746"/>
            <a:ext cx="1312025" cy="251254"/>
          </a:xfrm>
        </p:spPr>
        <p:txBody>
          <a:bodyPr/>
          <a:lstStyle>
            <a:lvl1pPr>
              <a:defRPr sz="1000" b="1"/>
            </a:lvl1pPr>
          </a:lstStyle>
          <a:p>
            <a:fld id="{808A896B-175E-451E-AE64-9B166021A0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3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4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1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4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6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5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JAVA2_</a:t>
            </a:r>
            <a:r>
              <a:rPr lang="ko-KR" altLang="en-US" smtClean="0"/>
              <a:t>스레드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4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639696"/>
            <a:ext cx="12192000" cy="218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550" y="49427"/>
            <a:ext cx="10058400" cy="70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469" y="914400"/>
            <a:ext cx="11664779" cy="5585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5" y="6639697"/>
            <a:ext cx="1312025" cy="21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FFFFFF"/>
                </a:solidFill>
              </a:defRPr>
            </a:lvl1pPr>
          </a:lstStyle>
          <a:p>
            <a:fld id="{808A896B-175E-451E-AE64-9B166021A0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550" y="757882"/>
            <a:ext cx="996696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6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Lecture_3  </a:t>
            </a:r>
            <a:r>
              <a:rPr lang="ko-KR" altLang="en-US" sz="4800" b="1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자바 </a:t>
            </a:r>
            <a:r>
              <a:rPr lang="en-US" altLang="ko-KR" sz="4800" b="1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API</a:t>
            </a:r>
            <a:endParaRPr lang="ko-KR" altLang="en-US" sz="4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– Object </a:t>
            </a:r>
            <a:r>
              <a:rPr lang="ko-KR" altLang="en-US" dirty="0" smtClean="0">
                <a:latin typeface="+mn-ea"/>
              </a:rPr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최상위 부모 클래스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객체 비교</a:t>
            </a:r>
            <a:r>
              <a:rPr lang="en-US" altLang="ko-KR" dirty="0" smtClean="0">
                <a:latin typeface="+mn-ea"/>
              </a:rPr>
              <a:t>(equals())</a:t>
            </a:r>
          </a:p>
          <a:p>
            <a:pPr lvl="2"/>
            <a:r>
              <a:rPr lang="en-US" altLang="ko-KR" dirty="0" smtClean="0">
                <a:latin typeface="+mn-ea"/>
              </a:rPr>
              <a:t>public </a:t>
            </a:r>
            <a:r>
              <a:rPr lang="en-US" altLang="ko-KR" dirty="0" err="1" smtClean="0">
                <a:latin typeface="+mn-ea"/>
              </a:rPr>
              <a:t>boolean</a:t>
            </a:r>
            <a:r>
              <a:rPr lang="en-US" altLang="ko-KR" dirty="0" smtClean="0">
                <a:latin typeface="+mn-ea"/>
              </a:rPr>
              <a:t> equals(Object </a:t>
            </a:r>
            <a:r>
              <a:rPr lang="en-US" altLang="ko-KR" dirty="0" err="1" smtClean="0">
                <a:latin typeface="+mn-ea"/>
              </a:rPr>
              <a:t>obj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4063" y="301520"/>
            <a:ext cx="9905597" cy="6186309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package lec03.exam01;</a:t>
            </a:r>
          </a:p>
          <a:p>
            <a:r>
              <a:rPr lang="en-US" altLang="ko-KR" dirty="0">
                <a:latin typeface="+mn-ea"/>
              </a:rPr>
              <a:t>class Member{</a:t>
            </a:r>
          </a:p>
          <a:p>
            <a:r>
              <a:rPr lang="en-US" altLang="ko-KR" dirty="0">
                <a:latin typeface="+mn-ea"/>
              </a:rPr>
              <a:t>	String id;</a:t>
            </a:r>
          </a:p>
          <a:p>
            <a:r>
              <a:rPr lang="en-US" altLang="ko-KR" dirty="0">
                <a:latin typeface="+mn-ea"/>
              </a:rPr>
              <a:t>	public Member(String id) {</a:t>
            </a:r>
          </a:p>
          <a:p>
            <a:r>
              <a:rPr lang="en-US" altLang="ko-KR" dirty="0">
                <a:latin typeface="+mn-ea"/>
              </a:rPr>
              <a:t>		this.id = id;</a:t>
            </a:r>
          </a:p>
          <a:p>
            <a:r>
              <a:rPr lang="en-US" altLang="ko-KR" dirty="0">
                <a:latin typeface="+mn-ea"/>
              </a:rPr>
              <a:t>	}</a:t>
            </a:r>
          </a:p>
          <a:p>
            <a:r>
              <a:rPr lang="en-US" altLang="ko-KR" dirty="0">
                <a:latin typeface="+mn-ea"/>
              </a:rPr>
              <a:t>	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@Override</a:t>
            </a:r>
          </a:p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	public </a:t>
            </a:r>
            <a:r>
              <a:rPr lang="en-US" altLang="ko-KR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boolean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equals(Object </a:t>
            </a:r>
            <a:r>
              <a:rPr lang="en-US" altLang="ko-KR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obj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{</a:t>
            </a:r>
          </a:p>
          <a:p>
            <a:r>
              <a:rPr lang="en-US" altLang="ko-KR" dirty="0">
                <a:latin typeface="+mn-ea"/>
              </a:rPr>
              <a:t>		Member other = (Member) </a:t>
            </a:r>
            <a:r>
              <a:rPr lang="en-US" altLang="ko-KR" dirty="0" err="1">
                <a:latin typeface="+mn-ea"/>
              </a:rPr>
              <a:t>obj</a:t>
            </a:r>
            <a:r>
              <a:rPr lang="en-US" altLang="ko-KR" dirty="0">
                <a:latin typeface="+mn-ea"/>
              </a:rPr>
              <a:t>;</a:t>
            </a:r>
          </a:p>
          <a:p>
            <a:r>
              <a:rPr lang="en-US" altLang="ko-KR" dirty="0">
                <a:latin typeface="+mn-ea"/>
              </a:rPr>
              <a:t>		if (</a:t>
            </a:r>
            <a:r>
              <a:rPr lang="en-US" altLang="ko-KR" dirty="0" err="1">
                <a:latin typeface="+mn-ea"/>
              </a:rPr>
              <a:t>id.equals</a:t>
            </a:r>
            <a:r>
              <a:rPr lang="en-US" altLang="ko-KR" dirty="0">
                <a:latin typeface="+mn-ea"/>
              </a:rPr>
              <a:t>(other.id</a:t>
            </a:r>
            <a:r>
              <a:rPr lang="en-US" altLang="ko-KR" dirty="0" smtClean="0">
                <a:latin typeface="+mn-ea"/>
              </a:rPr>
              <a:t>))  </a:t>
            </a:r>
            <a:r>
              <a:rPr lang="en-US" altLang="ko-KR" dirty="0">
                <a:latin typeface="+mn-ea"/>
              </a:rPr>
              <a:t>	return true;</a:t>
            </a:r>
          </a:p>
          <a:p>
            <a:r>
              <a:rPr lang="en-US" altLang="ko-KR" dirty="0">
                <a:latin typeface="+mn-ea"/>
              </a:rPr>
              <a:t>		</a:t>
            </a:r>
            <a:r>
              <a:rPr lang="en-US" altLang="ko-KR" dirty="0" smtClean="0">
                <a:latin typeface="+mn-ea"/>
              </a:rPr>
              <a:t>else                  </a:t>
            </a:r>
            <a:r>
              <a:rPr lang="en-US" altLang="ko-KR" dirty="0">
                <a:latin typeface="+mn-ea"/>
              </a:rPr>
              <a:t>	return false;</a:t>
            </a:r>
          </a:p>
          <a:p>
            <a:r>
              <a:rPr lang="en-US" altLang="ko-KR" dirty="0">
                <a:latin typeface="+mn-ea"/>
              </a:rPr>
              <a:t>	}</a:t>
            </a:r>
          </a:p>
          <a:p>
            <a:r>
              <a:rPr lang="en-US" altLang="ko-KR" dirty="0">
                <a:latin typeface="+mn-ea"/>
              </a:rPr>
              <a:t>}</a:t>
            </a:r>
          </a:p>
          <a:p>
            <a:r>
              <a:rPr lang="en-US" altLang="ko-KR" dirty="0">
                <a:latin typeface="+mn-ea"/>
              </a:rPr>
              <a:t>public class </a:t>
            </a:r>
            <a:r>
              <a:rPr lang="en-US" altLang="ko-KR" dirty="0" err="1">
                <a:latin typeface="+mn-ea"/>
              </a:rPr>
              <a:t>MemberExample</a:t>
            </a:r>
            <a:r>
              <a:rPr lang="en-US" altLang="ko-KR" dirty="0">
                <a:latin typeface="+mn-ea"/>
              </a:rPr>
              <a:t> {</a:t>
            </a:r>
          </a:p>
          <a:p>
            <a:r>
              <a:rPr lang="en-US" altLang="ko-KR" dirty="0">
                <a:latin typeface="+mn-ea"/>
              </a:rPr>
              <a:t>	public static void main(String[] </a:t>
            </a:r>
            <a:r>
              <a:rPr lang="en-US" altLang="ko-KR" dirty="0" err="1">
                <a:latin typeface="+mn-ea"/>
              </a:rPr>
              <a:t>args</a:t>
            </a:r>
            <a:r>
              <a:rPr lang="en-US" altLang="ko-KR" dirty="0">
                <a:latin typeface="+mn-ea"/>
              </a:rPr>
              <a:t>) {</a:t>
            </a:r>
          </a:p>
          <a:p>
            <a:r>
              <a:rPr lang="en-US" altLang="ko-KR" dirty="0">
                <a:latin typeface="+mn-ea"/>
              </a:rPr>
              <a:t>		Member mem1=new Member("blue");</a:t>
            </a:r>
          </a:p>
          <a:p>
            <a:r>
              <a:rPr lang="en-US" altLang="ko-KR" dirty="0">
                <a:latin typeface="+mn-ea"/>
              </a:rPr>
              <a:t>		Member mem2=new Member("yellow");</a:t>
            </a:r>
          </a:p>
          <a:p>
            <a:r>
              <a:rPr lang="en-US" altLang="ko-KR" dirty="0">
                <a:latin typeface="+mn-ea"/>
              </a:rPr>
              <a:t>		Member mem3=new Member("blue");</a:t>
            </a:r>
          </a:p>
          <a:p>
            <a:r>
              <a:rPr lang="en-US" altLang="ko-KR" dirty="0">
                <a:latin typeface="+mn-ea"/>
              </a:rPr>
              <a:t>		</a:t>
            </a:r>
            <a:r>
              <a:rPr lang="en-US" altLang="ko-KR" dirty="0" err="1">
                <a:latin typeface="+mn-ea"/>
              </a:rPr>
              <a:t>System.out.println</a:t>
            </a:r>
            <a:r>
              <a:rPr lang="en-US" altLang="ko-KR" dirty="0">
                <a:latin typeface="+mn-ea"/>
              </a:rPr>
              <a:t>(mem1.equals(mem2) ? "</a:t>
            </a:r>
            <a:r>
              <a:rPr lang="ko-KR" altLang="en-US" dirty="0">
                <a:latin typeface="+mn-ea"/>
              </a:rPr>
              <a:t>동일한 객체</a:t>
            </a:r>
            <a:r>
              <a:rPr lang="en-US" altLang="ko-KR" dirty="0">
                <a:latin typeface="+mn-ea"/>
              </a:rPr>
              <a:t>" : "</a:t>
            </a:r>
            <a:r>
              <a:rPr lang="ko-KR" altLang="en-US" dirty="0">
                <a:latin typeface="+mn-ea"/>
              </a:rPr>
              <a:t>서로 다른 객체</a:t>
            </a:r>
            <a:r>
              <a:rPr lang="en-US" altLang="ko-KR" dirty="0">
                <a:latin typeface="+mn-ea"/>
              </a:rPr>
              <a:t>");</a:t>
            </a:r>
          </a:p>
          <a:p>
            <a:r>
              <a:rPr lang="en-US" altLang="ko-KR" dirty="0">
                <a:latin typeface="+mn-ea"/>
              </a:rPr>
              <a:t>		</a:t>
            </a:r>
            <a:r>
              <a:rPr lang="en-US" altLang="ko-KR" dirty="0" err="1">
                <a:latin typeface="+mn-ea"/>
              </a:rPr>
              <a:t>System.out.println</a:t>
            </a:r>
            <a:r>
              <a:rPr lang="en-US" altLang="ko-KR" dirty="0">
                <a:latin typeface="+mn-ea"/>
              </a:rPr>
              <a:t>(mem1.equals(mem3) ? "</a:t>
            </a:r>
            <a:r>
              <a:rPr lang="ko-KR" altLang="en-US" dirty="0">
                <a:latin typeface="+mn-ea"/>
              </a:rPr>
              <a:t>동일한 객체</a:t>
            </a:r>
            <a:r>
              <a:rPr lang="en-US" altLang="ko-KR" dirty="0">
                <a:latin typeface="+mn-ea"/>
              </a:rPr>
              <a:t>" : "</a:t>
            </a:r>
            <a:r>
              <a:rPr lang="ko-KR" altLang="en-US" dirty="0">
                <a:latin typeface="+mn-ea"/>
              </a:rPr>
              <a:t>서로 다른 객체</a:t>
            </a:r>
            <a:r>
              <a:rPr lang="en-US" altLang="ko-KR" dirty="0">
                <a:latin typeface="+mn-ea"/>
              </a:rPr>
              <a:t>");</a:t>
            </a:r>
          </a:p>
          <a:p>
            <a:r>
              <a:rPr lang="en-US" altLang="ko-KR" dirty="0">
                <a:latin typeface="+mn-ea"/>
              </a:rPr>
              <a:t>	}</a:t>
            </a:r>
          </a:p>
          <a:p>
            <a:r>
              <a:rPr lang="en-US" altLang="ko-KR" dirty="0"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23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– System </a:t>
            </a:r>
            <a:r>
              <a:rPr lang="ko-KR" altLang="en-US" dirty="0" smtClean="0">
                <a:latin typeface="+mn-ea"/>
              </a:rPr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1156" y="872572"/>
            <a:ext cx="11664779" cy="25178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운영체제 일부 기능 사용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모든 필드와 </a:t>
            </a:r>
            <a:r>
              <a:rPr lang="ko-KR" altLang="en-US" dirty="0" err="1" smtClean="0">
                <a:latin typeface="+mn-ea"/>
              </a:rPr>
              <a:t>메소드는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static</a:t>
            </a:r>
            <a:r>
              <a:rPr lang="ko-KR" altLang="en-US" dirty="0" smtClean="0">
                <a:latin typeface="+mn-ea"/>
              </a:rPr>
              <a:t>으로 구성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현재 시각 읽기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ko-KR" altLang="en-US" dirty="0">
                <a:latin typeface="+mn-ea"/>
              </a:rPr>
              <a:t>현재 시간을 읽어 밀리 세컨드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currentTimeMillis</a:t>
            </a:r>
            <a:r>
              <a:rPr lang="en-US" altLang="ko-KR" dirty="0">
                <a:latin typeface="+mn-ea"/>
              </a:rPr>
              <a:t>() -&gt; 1/1000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와 나노세컨드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nanoTime</a:t>
            </a:r>
            <a:r>
              <a:rPr lang="en-US" altLang="ko-KR" dirty="0">
                <a:latin typeface="+mn-ea"/>
              </a:rPr>
              <a:t>()-&gt;1/10</a:t>
            </a:r>
            <a:r>
              <a:rPr lang="en-US" altLang="ko-KR" baseline="30000" dirty="0">
                <a:latin typeface="+mn-ea"/>
              </a:rPr>
              <a:t>9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단위의</a:t>
            </a:r>
            <a:r>
              <a:rPr lang="en-US" altLang="ko-KR" dirty="0">
                <a:latin typeface="+mn-ea"/>
              </a:rPr>
              <a:t> long</a:t>
            </a:r>
            <a:r>
              <a:rPr lang="ko-KR" altLang="en-US" dirty="0">
                <a:latin typeface="+mn-ea"/>
              </a:rPr>
              <a:t>값 리턴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endParaRPr lang="en-US" altLang="ko-KR" dirty="0" smtClean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392" y="1817661"/>
            <a:ext cx="11368305" cy="4708981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public class </a:t>
            </a:r>
            <a:r>
              <a:rPr lang="en-US" altLang="ko-KR" sz="2000" dirty="0" err="1" smtClean="0">
                <a:latin typeface="+mn-ea"/>
              </a:rPr>
              <a:t>SystemExample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{</a:t>
            </a:r>
          </a:p>
          <a:p>
            <a:r>
              <a:rPr lang="en-US" altLang="ko-KR" sz="2000" dirty="0">
                <a:latin typeface="+mn-ea"/>
              </a:rPr>
              <a:t>	public static void main(String[] </a:t>
            </a:r>
            <a:r>
              <a:rPr lang="en-US" altLang="ko-KR" sz="2000" dirty="0" err="1">
                <a:latin typeface="+mn-ea"/>
              </a:rPr>
              <a:t>args</a:t>
            </a:r>
            <a:r>
              <a:rPr lang="en-US" altLang="ko-KR" sz="2000" dirty="0">
                <a:latin typeface="+mn-ea"/>
              </a:rPr>
              <a:t>) </a:t>
            </a:r>
            <a:r>
              <a:rPr lang="en-US" altLang="ko-KR" sz="2000" dirty="0" smtClean="0">
                <a:latin typeface="+mn-ea"/>
              </a:rPr>
              <a:t>{</a:t>
            </a:r>
          </a:p>
          <a:p>
            <a:r>
              <a:rPr lang="en-US" altLang="ko-KR" sz="2000" dirty="0">
                <a:latin typeface="+mn-ea"/>
              </a:rPr>
              <a:t>		long </a:t>
            </a:r>
            <a:r>
              <a:rPr lang="en-US" altLang="ko-KR" sz="2000" dirty="0" smtClean="0">
                <a:latin typeface="+mn-ea"/>
              </a:rPr>
              <a:t>time1 = </a:t>
            </a:r>
            <a:r>
              <a:rPr lang="en-US" altLang="ko-KR" sz="2000" b="1" dirty="0" err="1" smtClean="0">
                <a:solidFill>
                  <a:schemeClr val="accent1"/>
                </a:solidFill>
                <a:latin typeface="+mn-ea"/>
              </a:rPr>
              <a:t>System.nanoTime</a:t>
            </a:r>
            <a:r>
              <a:rPr lang="en-US" altLang="ko-KR" sz="2000" b="1" dirty="0">
                <a:solidFill>
                  <a:schemeClr val="accent1"/>
                </a:solidFill>
                <a:latin typeface="+mn-ea"/>
              </a:rPr>
              <a:t>(); </a:t>
            </a:r>
            <a:endParaRPr lang="ko-KR" altLang="en-US" sz="2000" b="1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		</a:t>
            </a:r>
          </a:p>
          <a:p>
            <a:r>
              <a:rPr lang="ko-KR" altLang="en-US" sz="2000" dirty="0">
                <a:latin typeface="+mn-ea"/>
              </a:rPr>
              <a:t>		</a:t>
            </a:r>
            <a:r>
              <a:rPr lang="en-US" altLang="ko-KR" sz="2000" dirty="0">
                <a:latin typeface="+mn-ea"/>
              </a:rPr>
              <a:t>for(</a:t>
            </a: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=1;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&lt;=1000000;i++) {	}</a:t>
            </a:r>
          </a:p>
          <a:p>
            <a:r>
              <a:rPr lang="en-US" altLang="ko-KR" sz="2000" dirty="0">
                <a:latin typeface="+mn-ea"/>
              </a:rPr>
              <a:t>		long </a:t>
            </a:r>
            <a:r>
              <a:rPr lang="en-US" altLang="ko-KR" sz="2000" dirty="0" smtClean="0">
                <a:latin typeface="+mn-ea"/>
              </a:rPr>
              <a:t>time2 = </a:t>
            </a:r>
            <a:r>
              <a:rPr lang="en-US" altLang="ko-KR" sz="2000" b="1" dirty="0" err="1">
                <a:solidFill>
                  <a:schemeClr val="accent1"/>
                </a:solidFill>
                <a:latin typeface="+mn-ea"/>
              </a:rPr>
              <a:t>System.nanoTime</a:t>
            </a:r>
            <a:r>
              <a:rPr lang="en-US" altLang="ko-KR" sz="2000" b="1" dirty="0">
                <a:solidFill>
                  <a:schemeClr val="accent1"/>
                </a:solidFill>
                <a:latin typeface="+mn-ea"/>
              </a:rPr>
              <a:t>();</a:t>
            </a:r>
          </a:p>
          <a:p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System.out.println</a:t>
            </a:r>
            <a:r>
              <a:rPr lang="en-US" altLang="ko-KR" sz="2000" dirty="0">
                <a:latin typeface="+mn-ea"/>
              </a:rPr>
              <a:t>("</a:t>
            </a:r>
            <a:r>
              <a:rPr lang="ko-KR" altLang="en-US" sz="2000" dirty="0" err="1">
                <a:latin typeface="+mn-ea"/>
              </a:rPr>
              <a:t>반복문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1000000 </a:t>
            </a:r>
            <a:r>
              <a:rPr lang="ko-KR" altLang="en-US" sz="2000" dirty="0">
                <a:latin typeface="+mn-ea"/>
              </a:rPr>
              <a:t>실행 에 </a:t>
            </a:r>
            <a:r>
              <a:rPr lang="en-US" altLang="ko-KR" sz="2000" dirty="0">
                <a:latin typeface="+mn-ea"/>
              </a:rPr>
              <a:t>" + (time2-time1) + " </a:t>
            </a:r>
            <a:r>
              <a:rPr lang="ko-KR" altLang="en-US" sz="2000" dirty="0" err="1">
                <a:latin typeface="+mn-ea"/>
              </a:rPr>
              <a:t>나노초</a:t>
            </a:r>
            <a:r>
              <a:rPr lang="ko-KR" altLang="en-US" sz="2000" dirty="0">
                <a:latin typeface="+mn-ea"/>
              </a:rPr>
              <a:t> 소요</a:t>
            </a:r>
            <a:r>
              <a:rPr lang="en-US" altLang="ko-KR" sz="2000" dirty="0">
                <a:latin typeface="+mn-ea"/>
              </a:rPr>
              <a:t>");</a:t>
            </a:r>
          </a:p>
          <a:p>
            <a:r>
              <a:rPr lang="en-US" altLang="ko-KR" sz="2000" dirty="0">
                <a:latin typeface="+mn-ea"/>
              </a:rPr>
              <a:t>		</a:t>
            </a:r>
          </a:p>
          <a:p>
            <a:r>
              <a:rPr lang="en-US" altLang="ko-KR" sz="2000" dirty="0">
                <a:latin typeface="+mn-ea"/>
              </a:rPr>
              <a:t>		for(</a:t>
            </a: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j=1; j&lt;=10; </a:t>
            </a:r>
            <a:r>
              <a:rPr lang="en-US" altLang="ko-KR" sz="2000" dirty="0" err="1">
                <a:latin typeface="+mn-ea"/>
              </a:rPr>
              <a:t>j++</a:t>
            </a:r>
            <a:r>
              <a:rPr lang="en-US" altLang="ko-KR" sz="2000" dirty="0">
                <a:latin typeface="+mn-ea"/>
              </a:rPr>
              <a:t>) {</a:t>
            </a:r>
          </a:p>
          <a:p>
            <a:r>
              <a:rPr lang="en-US" altLang="ko-KR" sz="2000" dirty="0">
                <a:latin typeface="+mn-ea"/>
              </a:rPr>
              <a:t>			if(j ==5)</a:t>
            </a:r>
          </a:p>
          <a:p>
            <a:r>
              <a:rPr lang="en-US" altLang="ko-KR" sz="2000" dirty="0">
                <a:latin typeface="+mn-ea"/>
              </a:rPr>
              <a:t>				</a:t>
            </a:r>
            <a:r>
              <a:rPr lang="en-US" altLang="ko-KR" sz="2000" b="1" dirty="0" err="1">
                <a:solidFill>
                  <a:schemeClr val="accent1"/>
                </a:solidFill>
                <a:latin typeface="+mn-ea"/>
              </a:rPr>
              <a:t>System.exit</a:t>
            </a:r>
            <a:r>
              <a:rPr lang="en-US" altLang="ko-KR" sz="2000" b="1" dirty="0">
                <a:solidFill>
                  <a:schemeClr val="accent1"/>
                </a:solidFill>
                <a:latin typeface="+mn-ea"/>
              </a:rPr>
              <a:t>(0);  </a:t>
            </a:r>
            <a:r>
              <a:rPr lang="en-US" altLang="ko-KR" sz="20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현재 실행중인 프로세서 강제 종료</a:t>
            </a:r>
          </a:p>
          <a:p>
            <a:r>
              <a:rPr lang="ko-KR" altLang="en-US" sz="2000" dirty="0">
                <a:latin typeface="+mn-ea"/>
              </a:rPr>
              <a:t>		</a:t>
            </a:r>
            <a:r>
              <a:rPr lang="en-US" altLang="ko-KR" sz="2000" dirty="0">
                <a:latin typeface="+mn-ea"/>
              </a:rPr>
              <a:t>}</a:t>
            </a:r>
          </a:p>
          <a:p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System.out.println</a:t>
            </a:r>
            <a:r>
              <a:rPr lang="en-US" altLang="ko-KR" sz="2000" dirty="0">
                <a:latin typeface="+mn-ea"/>
              </a:rPr>
              <a:t>("</a:t>
            </a:r>
            <a:r>
              <a:rPr lang="ko-KR" altLang="en-US" sz="2000" dirty="0">
                <a:latin typeface="+mn-ea"/>
              </a:rPr>
              <a:t>프로그램 실행 종료</a:t>
            </a:r>
            <a:r>
              <a:rPr lang="en-US" altLang="ko-KR" sz="2000" dirty="0">
                <a:latin typeface="+mn-ea"/>
              </a:rPr>
              <a:t>");</a:t>
            </a:r>
          </a:p>
          <a:p>
            <a:r>
              <a:rPr lang="en-US" altLang="ko-KR" sz="2000" dirty="0">
                <a:latin typeface="+mn-ea"/>
              </a:rPr>
              <a:t>	}</a:t>
            </a:r>
          </a:p>
          <a:p>
            <a:r>
              <a:rPr lang="en-US" altLang="ko-KR" sz="2000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– String </a:t>
            </a:r>
            <a:r>
              <a:rPr lang="ko-KR" altLang="en-US" dirty="0" smtClean="0">
                <a:latin typeface="+mn-ea"/>
              </a:rPr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469" y="815546"/>
            <a:ext cx="11664779" cy="913966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사용 빈도가 높은 </a:t>
            </a:r>
            <a:r>
              <a:rPr lang="ko-KR" altLang="en-US" dirty="0" err="1" smtClean="0">
                <a:latin typeface="+mn-ea"/>
              </a:rPr>
              <a:t>메소드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7403" y="1272529"/>
            <a:ext cx="7754092" cy="5334217"/>
            <a:chOff x="1047403" y="1272529"/>
            <a:chExt cx="7754092" cy="533421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403" y="1272529"/>
              <a:ext cx="7754092" cy="533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50680" y="2785978"/>
              <a:ext cx="23508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문자열이 시작되는 인덱스 리턴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45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– String </a:t>
            </a:r>
            <a:r>
              <a:rPr lang="ko-KR" altLang="en-US" dirty="0" smtClean="0">
                <a:latin typeface="+mn-ea"/>
              </a:rPr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81156" y="881148"/>
            <a:ext cx="11664779" cy="5692346"/>
          </a:xfr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latin typeface="+mn-ea"/>
              </a:rPr>
              <a:t> public </a:t>
            </a:r>
            <a:r>
              <a:rPr lang="en-US" altLang="ko-KR" sz="1800" dirty="0">
                <a:latin typeface="+mn-ea"/>
              </a:rPr>
              <a:t>class </a:t>
            </a:r>
            <a:r>
              <a:rPr lang="en-US" altLang="ko-KR" sz="1800" dirty="0" err="1" smtClean="0">
                <a:latin typeface="+mn-ea"/>
              </a:rPr>
              <a:t>StringExample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latin typeface="+mn-ea"/>
              </a:rPr>
              <a:t>      public </a:t>
            </a:r>
            <a:r>
              <a:rPr lang="en-US" altLang="ko-KR" sz="1800" dirty="0">
                <a:latin typeface="+mn-ea"/>
              </a:rPr>
              <a:t>static void main(String[] </a:t>
            </a:r>
            <a:r>
              <a:rPr lang="en-US" altLang="ko-KR" sz="1800" dirty="0" err="1">
                <a:latin typeface="+mn-ea"/>
              </a:rPr>
              <a:t>args</a:t>
            </a:r>
            <a:r>
              <a:rPr lang="en-US" altLang="ko-KR" sz="1800" dirty="0">
                <a:latin typeface="+mn-ea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smtClean="0">
                <a:latin typeface="+mn-ea"/>
              </a:rPr>
              <a:t>String </a:t>
            </a:r>
            <a:r>
              <a:rPr lang="en-US" altLang="ko-KR" sz="1800" dirty="0">
                <a:latin typeface="+mn-ea"/>
              </a:rPr>
              <a:t>str1=new String("</a:t>
            </a:r>
            <a:r>
              <a:rPr lang="ko-KR" altLang="en-US" sz="1800" dirty="0">
                <a:latin typeface="+mn-ea"/>
              </a:rPr>
              <a:t>자바 프로그래밍</a:t>
            </a:r>
            <a:r>
              <a:rPr lang="en-US" altLang="ko-KR" sz="1800" dirty="0">
                <a:latin typeface="+mn-ea"/>
              </a:rPr>
              <a:t>");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smtClean="0">
                <a:latin typeface="+mn-ea"/>
              </a:rPr>
              <a:t>String </a:t>
            </a:r>
            <a:r>
              <a:rPr lang="en-US" altLang="ko-KR" sz="1800" dirty="0">
                <a:latin typeface="+mn-ea"/>
              </a:rPr>
              <a:t>str2="</a:t>
            </a:r>
            <a:r>
              <a:rPr lang="ko-KR" altLang="en-US" sz="1800" dirty="0">
                <a:latin typeface="+mn-ea"/>
              </a:rPr>
              <a:t>자바 </a:t>
            </a:r>
            <a:r>
              <a:rPr lang="ko-KR" altLang="en-US" sz="1800" dirty="0" smtClean="0">
                <a:latin typeface="+mn-ea"/>
              </a:rPr>
              <a:t>프로그래밍</a:t>
            </a:r>
            <a:r>
              <a:rPr lang="en-US" altLang="ko-KR" sz="1800" dirty="0" smtClean="0">
                <a:latin typeface="+mn-ea"/>
              </a:rPr>
              <a:t>“, str3</a:t>
            </a:r>
            <a:r>
              <a:rPr lang="en-US" altLang="ko-KR" sz="1800" dirty="0">
                <a:latin typeface="+mn-ea"/>
              </a:rPr>
              <a:t>="java programming";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("1) </a:t>
            </a:r>
            <a:r>
              <a:rPr lang="en-US" altLang="ko-KR" sz="1800" dirty="0" err="1">
                <a:latin typeface="+mn-ea"/>
              </a:rPr>
              <a:t>charAt</a:t>
            </a:r>
            <a:r>
              <a:rPr lang="en-US" altLang="ko-KR" sz="1800" dirty="0">
                <a:latin typeface="+mn-ea"/>
              </a:rPr>
              <a:t>(4) : " + str1.charAt(4));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("2) equals() : " + str1.equals(str3));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("3) </a:t>
            </a:r>
            <a:r>
              <a:rPr lang="en-US" altLang="ko-KR" sz="1800" dirty="0" err="1">
                <a:latin typeface="+mn-ea"/>
              </a:rPr>
              <a:t>indexOf</a:t>
            </a:r>
            <a:r>
              <a:rPr lang="en-US" altLang="ko-KR" sz="1800" dirty="0">
                <a:latin typeface="+mn-ea"/>
              </a:rPr>
              <a:t>() : " + str1.indexOf("</a:t>
            </a:r>
            <a:r>
              <a:rPr lang="ko-KR" altLang="en-US" sz="1800" dirty="0">
                <a:latin typeface="+mn-ea"/>
              </a:rPr>
              <a:t>프로</a:t>
            </a:r>
            <a:r>
              <a:rPr lang="en-US" altLang="ko-KR" sz="1800" dirty="0">
                <a:latin typeface="+mn-ea"/>
              </a:rPr>
              <a:t>")); 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문자열이 포함되어 있지 않으면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-1 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반환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("4) length() : " + str2.length());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("5) replace() : " + str2.replace("</a:t>
            </a:r>
            <a:r>
              <a:rPr lang="ko-KR" altLang="en-US" sz="1800" dirty="0">
                <a:latin typeface="+mn-ea"/>
              </a:rPr>
              <a:t>자바</a:t>
            </a:r>
            <a:r>
              <a:rPr lang="en-US" altLang="ko-KR" sz="1800" dirty="0">
                <a:latin typeface="+mn-ea"/>
              </a:rPr>
              <a:t>", "java"));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("6) substring() : " + str2.substring(3));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("7) substring() : " + str3.substring(5,10));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("8) </a:t>
            </a:r>
            <a:r>
              <a:rPr lang="en-US" altLang="ko-KR" sz="1800" dirty="0" err="1">
                <a:latin typeface="+mn-ea"/>
              </a:rPr>
              <a:t>toUpperCase</a:t>
            </a:r>
            <a:r>
              <a:rPr lang="en-US" altLang="ko-KR" sz="1800" dirty="0">
                <a:latin typeface="+mn-ea"/>
              </a:rPr>
              <a:t>() : " + str3.toUpperCase());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("9) trim() : " + "  blank  ".trim());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 smtClean="0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("10) </a:t>
            </a:r>
            <a:r>
              <a:rPr lang="en-US" altLang="ko-KR" sz="1800" dirty="0" err="1">
                <a:latin typeface="+mn-ea"/>
              </a:rPr>
              <a:t>valueOf</a:t>
            </a:r>
            <a:r>
              <a:rPr lang="en-US" altLang="ko-KR" sz="1800" dirty="0">
                <a:latin typeface="+mn-ea"/>
              </a:rPr>
              <a:t>() : " + </a:t>
            </a:r>
            <a:r>
              <a:rPr lang="en-US" altLang="ko-KR" sz="1800" dirty="0" err="1">
                <a:latin typeface="+mn-ea"/>
              </a:rPr>
              <a:t>String.valueOf</a:t>
            </a:r>
            <a:r>
              <a:rPr lang="en-US" altLang="ko-KR" sz="1800" dirty="0">
                <a:latin typeface="+mn-ea"/>
              </a:rPr>
              <a:t>(true));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latin typeface="+mn-ea"/>
              </a:rPr>
              <a:t>     }}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953"/>
          <a:stretch/>
        </p:blipFill>
        <p:spPr>
          <a:xfrm>
            <a:off x="7614459" y="465512"/>
            <a:ext cx="3742113" cy="256833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86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>
                <a:latin typeface="+mn-ea"/>
              </a:rPr>
              <a:t>Wrapper</a:t>
            </a:r>
            <a:r>
              <a:rPr lang="ko-KR" altLang="en-US" dirty="0" smtClean="0"/>
              <a:t> 클래스의 개념과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</a:rPr>
              <a:t> 8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 smtClean="0">
                <a:latin typeface="+mn-ea"/>
              </a:rPr>
              <a:t>랩퍼</a:t>
            </a:r>
            <a:r>
              <a:rPr lang="ko-KR" altLang="en-US" dirty="0" smtClean="0">
                <a:latin typeface="+mn-ea"/>
              </a:rPr>
              <a:t> 클래스</a:t>
            </a:r>
            <a:r>
              <a:rPr lang="en-US" altLang="ko-KR" dirty="0" smtClean="0">
                <a:latin typeface="+mn-ea"/>
              </a:rPr>
              <a:t>(wrapper class)</a:t>
            </a:r>
          </a:p>
          <a:p>
            <a:pPr lvl="1"/>
            <a:r>
              <a:rPr lang="ko-KR" altLang="en-US" dirty="0" smtClean="0">
                <a:latin typeface="+mn-ea"/>
              </a:rPr>
              <a:t>자바의 </a:t>
            </a:r>
            <a:r>
              <a:rPr lang="ko-KR" altLang="en-US" dirty="0">
                <a:latin typeface="+mn-ea"/>
              </a:rPr>
              <a:t>기본형을 </a:t>
            </a:r>
            <a:r>
              <a:rPr lang="ko-KR" altLang="en-US" dirty="0" err="1" smtClean="0">
                <a:latin typeface="+mn-ea"/>
              </a:rPr>
              <a:t>참조형으로</a:t>
            </a:r>
            <a:r>
              <a:rPr lang="ko-KR" altLang="en-US" dirty="0" smtClean="0">
                <a:latin typeface="+mn-ea"/>
              </a:rPr>
              <a:t> 포장한 포장 클래스</a:t>
            </a:r>
            <a:endParaRPr lang="en-US" altLang="ko-KR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pic>
        <p:nvPicPr>
          <p:cNvPr id="6146" name="Picture 2" descr="L:\2013 09 backup\2012 03 16(금) 자바 저술\2013 10 28(월) 절대자바 강의자료 작성\Chapter07\그림7-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272" y="3707027"/>
            <a:ext cx="7468382" cy="17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L:\2013 09 backup\2012 03 16(금) 자바 저술\2013 10 28(월) 절대자바 강의자료 작성\Chapter07\표7-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58" y="1863505"/>
            <a:ext cx="8778610" cy="14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smtClean="0">
                <a:latin typeface="+mn-ea"/>
                <a:ea typeface="+mn-ea"/>
              </a:rPr>
              <a:t>Wrapper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</a:p>
        </p:txBody>
      </p:sp>
      <p:sp>
        <p:nvSpPr>
          <p:cNvPr id="50178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200" dirty="0" err="1">
                <a:latin typeface="+mn-ea"/>
              </a:rPr>
              <a:t>박싱</a:t>
            </a:r>
            <a:r>
              <a:rPr lang="en-US" altLang="ko-KR" sz="2200" dirty="0">
                <a:latin typeface="+mn-ea"/>
              </a:rPr>
              <a:t>(Boxing)</a:t>
            </a:r>
            <a:r>
              <a:rPr lang="ko-KR" altLang="en-US" sz="2200" dirty="0">
                <a:latin typeface="+mn-ea"/>
              </a:rPr>
              <a:t>과 </a:t>
            </a:r>
            <a:r>
              <a:rPr lang="ko-KR" altLang="en-US" sz="2200" dirty="0" err="1">
                <a:latin typeface="+mn-ea"/>
              </a:rPr>
              <a:t>언박싱</a:t>
            </a:r>
            <a:r>
              <a:rPr lang="en-US" altLang="ko-KR" sz="2200" dirty="0">
                <a:latin typeface="+mn-ea"/>
              </a:rPr>
              <a:t>(Unboxing)</a:t>
            </a:r>
          </a:p>
          <a:p>
            <a:pPr lvl="1">
              <a:lnSpc>
                <a:spcPct val="100000"/>
              </a:lnSpc>
            </a:pPr>
            <a:r>
              <a:rPr lang="ko-KR" altLang="en-US" sz="2200" dirty="0" err="1">
                <a:latin typeface="+mn-ea"/>
              </a:rPr>
              <a:t>박싱</a:t>
            </a:r>
            <a:r>
              <a:rPr lang="en-US" altLang="ko-KR" sz="2200" dirty="0">
                <a:latin typeface="+mn-ea"/>
              </a:rPr>
              <a:t>(Boxing): </a:t>
            </a:r>
            <a:r>
              <a:rPr lang="ko-KR" altLang="en-US" sz="2200" dirty="0">
                <a:latin typeface="+mn-ea"/>
              </a:rPr>
              <a:t>기본 타입의 값을 </a:t>
            </a:r>
            <a:r>
              <a:rPr lang="ko-KR" altLang="en-US" sz="2200" dirty="0" err="1">
                <a:latin typeface="+mn-ea"/>
              </a:rPr>
              <a:t>랩퍼</a:t>
            </a:r>
            <a:r>
              <a:rPr lang="ko-KR" altLang="en-US" sz="2200" dirty="0">
                <a:latin typeface="+mn-ea"/>
              </a:rPr>
              <a:t> 객체로 만드는 과정</a:t>
            </a:r>
            <a:endParaRPr lang="en-US" altLang="ko-KR" sz="22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200" dirty="0" err="1">
                <a:latin typeface="+mn-ea"/>
              </a:rPr>
              <a:t>언박싱</a:t>
            </a:r>
            <a:r>
              <a:rPr lang="en-US" altLang="ko-KR" sz="2200" dirty="0">
                <a:latin typeface="+mn-ea"/>
              </a:rPr>
              <a:t>(Unboxing): </a:t>
            </a:r>
            <a:r>
              <a:rPr lang="ko-KR" altLang="en-US" sz="2200" dirty="0" err="1">
                <a:latin typeface="+mn-ea"/>
              </a:rPr>
              <a:t>랩퍼</a:t>
            </a:r>
            <a:r>
              <a:rPr lang="ko-KR" altLang="en-US" sz="2200" dirty="0">
                <a:latin typeface="+mn-ea"/>
              </a:rPr>
              <a:t> 객체에서 기본 타입의 값을 얻어내는 과정</a:t>
            </a:r>
            <a:endParaRPr lang="en-US" altLang="ko-KR" sz="22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200" dirty="0" err="1">
                <a:latin typeface="+mn-ea"/>
              </a:rPr>
              <a:t>박싱</a:t>
            </a:r>
            <a:r>
              <a:rPr lang="ko-KR" altLang="en-US" sz="2200" dirty="0">
                <a:latin typeface="+mn-ea"/>
              </a:rPr>
              <a:t> 하는 방법</a:t>
            </a: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r>
              <a:rPr lang="ko-KR" altLang="en-US" sz="2200" dirty="0" err="1">
                <a:latin typeface="+mn-ea"/>
              </a:rPr>
              <a:t>생성자</a:t>
            </a:r>
            <a:r>
              <a:rPr lang="ko-KR" altLang="en-US" sz="2200" dirty="0">
                <a:latin typeface="+mn-ea"/>
              </a:rPr>
              <a:t> 이용</a:t>
            </a: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r>
              <a:rPr lang="en-US" altLang="ko-KR" sz="2200" dirty="0" err="1" smtClean="0">
                <a:latin typeface="+mn-ea"/>
              </a:rPr>
              <a:t>valueOf</a:t>
            </a:r>
            <a:r>
              <a:rPr lang="en-US" altLang="ko-KR" sz="2200" dirty="0">
                <a:latin typeface="+mn-ea"/>
              </a:rPr>
              <a:t>() </a:t>
            </a:r>
            <a:r>
              <a:rPr lang="ko-KR" altLang="en-US" sz="2200" dirty="0" err="1">
                <a:latin typeface="+mn-ea"/>
              </a:rPr>
              <a:t>메소드</a:t>
            </a:r>
            <a:r>
              <a:rPr lang="ko-KR" altLang="en-US" sz="2200" dirty="0">
                <a:latin typeface="+mn-ea"/>
              </a:rPr>
              <a:t> 이용</a:t>
            </a:r>
            <a:endParaRPr lang="en-US" altLang="ko-KR" sz="2200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sz="2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46" y="2697316"/>
            <a:ext cx="7399563" cy="2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38"/>
          <a:stretch/>
        </p:blipFill>
        <p:spPr bwMode="auto">
          <a:xfrm>
            <a:off x="3703955" y="5640092"/>
            <a:ext cx="4267950" cy="78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7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smtClean="0">
                <a:latin typeface="+mn-ea"/>
                <a:ea typeface="+mn-ea"/>
              </a:rPr>
              <a:t>Wrapper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</a:p>
        </p:txBody>
      </p:sp>
      <p:sp>
        <p:nvSpPr>
          <p:cNvPr id="5120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+mj-ea"/>
                <a:ea typeface="+mj-ea"/>
              </a:rPr>
              <a:t>코드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/>
              <a:t>각 포장 클래스마다 가지고 있는 클래스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 smtClean="0"/>
              <a:t>타입명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+ Value()</a:t>
            </a:r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47"/>
          <a:stretch/>
        </p:blipFill>
        <p:spPr bwMode="auto">
          <a:xfrm>
            <a:off x="994758" y="2332643"/>
            <a:ext cx="4619104" cy="363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83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smtClean="0">
                <a:latin typeface="+mn-ea"/>
                <a:ea typeface="+mn-ea"/>
              </a:rPr>
              <a:t>Wrapper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</a:p>
        </p:txBody>
      </p:sp>
      <p:sp>
        <p:nvSpPr>
          <p:cNvPr id="53250" name="내용 개체 틀 1"/>
          <p:cNvSpPr>
            <a:spLocks noGrp="1"/>
          </p:cNvSpPr>
          <p:nvPr>
            <p:ph idx="1"/>
          </p:nvPr>
        </p:nvSpPr>
        <p:spPr>
          <a:xfrm>
            <a:off x="189469" y="864524"/>
            <a:ext cx="11664779" cy="5585254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latin typeface="+mn-ea"/>
              </a:rPr>
              <a:t> 문자열을 기본 타입 값으로 변환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parse + </a:t>
            </a:r>
            <a:r>
              <a:rPr lang="ko-KR" altLang="en-US" dirty="0" err="1" smtClean="0">
                <a:latin typeface="+mn-ea"/>
              </a:rPr>
              <a:t>기본타입</a:t>
            </a:r>
            <a:r>
              <a:rPr lang="ko-KR" altLang="en-US" dirty="0" smtClean="0">
                <a:latin typeface="+mn-ea"/>
              </a:rPr>
              <a:t> 명 </a:t>
            </a:r>
            <a:r>
              <a:rPr lang="en-US" altLang="ko-KR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+mn-ea"/>
                <a:sym typeface="Wingdings" panose="05000000000000000000" pitchFamily="2" charset="2"/>
              </a:rPr>
              <a:t>정적 </a:t>
            </a:r>
            <a:r>
              <a:rPr lang="ko-KR" altLang="en-US" dirty="0" err="1" smtClean="0">
                <a:latin typeface="+mn-ea"/>
                <a:sym typeface="Wingdings" panose="05000000000000000000" pitchFamily="2" charset="2"/>
              </a:rPr>
              <a:t>메소드</a:t>
            </a:r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랩퍼</a:t>
            </a:r>
            <a:r>
              <a:rPr lang="ko-KR" altLang="en-US" dirty="0" smtClean="0">
                <a:latin typeface="+mn-ea"/>
              </a:rPr>
              <a:t> 객체의 값 비교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sz="2200" dirty="0" err="1">
                <a:latin typeface="+mn-ea"/>
              </a:rPr>
              <a:t>랩퍼</a:t>
            </a:r>
            <a:r>
              <a:rPr lang="ko-KR" altLang="en-US" sz="2200" dirty="0">
                <a:latin typeface="+mn-ea"/>
              </a:rPr>
              <a:t> 객체는 내부 값을 비교하기 위해  </a:t>
            </a:r>
            <a:r>
              <a:rPr lang="en-US" altLang="ko-KR" sz="2200" dirty="0">
                <a:latin typeface="+mn-ea"/>
              </a:rPr>
              <a:t> ==</a:t>
            </a:r>
            <a:r>
              <a:rPr lang="ko-KR" altLang="en-US" sz="2200" dirty="0">
                <a:latin typeface="+mn-ea"/>
              </a:rPr>
              <a:t>와</a:t>
            </a:r>
            <a:r>
              <a:rPr lang="en-US" altLang="ko-KR" sz="2200" dirty="0">
                <a:latin typeface="+mn-ea"/>
              </a:rPr>
              <a:t> != </a:t>
            </a:r>
            <a:r>
              <a:rPr lang="ko-KR" altLang="en-US" sz="2200" dirty="0">
                <a:latin typeface="+mn-ea"/>
              </a:rPr>
              <a:t>연산자 사용 불가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값을 </a:t>
            </a:r>
            <a:r>
              <a:rPr lang="ko-KR" altLang="en-US" sz="2200" dirty="0" err="1" smtClean="0">
                <a:latin typeface="+mn-ea"/>
              </a:rPr>
              <a:t>언박싱</a:t>
            </a:r>
            <a:r>
              <a:rPr lang="ko-KR" altLang="en-US" sz="2200" dirty="0" smtClean="0">
                <a:latin typeface="+mn-ea"/>
              </a:rPr>
              <a:t> 해 </a:t>
            </a:r>
            <a:r>
              <a:rPr lang="ko-KR" altLang="en-US" sz="2200" dirty="0">
                <a:latin typeface="+mn-ea"/>
              </a:rPr>
              <a:t>비교하거나</a:t>
            </a:r>
            <a:r>
              <a:rPr lang="en-US" altLang="ko-KR" sz="2200" dirty="0">
                <a:latin typeface="+mn-ea"/>
              </a:rPr>
              <a:t>, equals() </a:t>
            </a:r>
            <a:r>
              <a:rPr lang="ko-KR" altLang="en-US" sz="2200" dirty="0" err="1">
                <a:latin typeface="+mn-ea"/>
              </a:rPr>
              <a:t>메소드로</a:t>
            </a:r>
            <a:r>
              <a:rPr lang="ko-KR" altLang="en-US" sz="2200" dirty="0">
                <a:latin typeface="+mn-ea"/>
              </a:rPr>
              <a:t> 내부 값 비교할 것 </a:t>
            </a:r>
            <a:endParaRPr lang="en-US" altLang="ko-KR" sz="2200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ko-KR" altLang="en-US" dirty="0" smtClean="0">
              <a:latin typeface="+mn-ea"/>
            </a:endParaRP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31"/>
          <a:stretch/>
        </p:blipFill>
        <p:spPr bwMode="auto">
          <a:xfrm>
            <a:off x="1828376" y="1746133"/>
            <a:ext cx="5596738" cy="324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java.lang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en-US" altLang="ko-KR" dirty="0" smtClean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433F155E-4416-427F-9DBE-061BCA02C847}" type="slidenum">
              <a:rPr lang="en-US" altLang="ko-KR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563521" y="936338"/>
            <a:ext cx="6336704" cy="27949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square" lIns="252000" tIns="180000" rIns="180000" bIns="18000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class WrapperExample1{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public static void main(String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args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[]) {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Integer </a:t>
            </a:r>
            <a:r>
              <a:rPr lang="en-US" altLang="ko-KR" sz="2000" dirty="0" err="1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obj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= new Integer("10");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sum = </a:t>
            </a:r>
            <a:r>
              <a:rPr lang="en-US" altLang="ko-KR" sz="2000" dirty="0" err="1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obj</a:t>
            </a:r>
            <a:r>
              <a:rPr lang="en-US" altLang="ko-KR" sz="2000" dirty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 + 20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;   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lang="en-US" altLang="ko-KR" sz="2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unboxing</a:t>
            </a:r>
            <a:endParaRPr lang="ko-KR" altLang="en-US" sz="2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System.out.println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(sum);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3571397" y="3190151"/>
            <a:ext cx="7600908" cy="318391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square" lIns="108000" tIns="108000" rIns="180000" bIns="180000">
            <a:spAutoFit/>
          </a:bodyPr>
          <a:lstStyle/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class WrapperExample2 { 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public static void main(String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args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[]) {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printDouble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(new Double(123.45));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printDouble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123.45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);         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static void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printDouble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Double </a:t>
            </a:r>
            <a:r>
              <a:rPr lang="en-US" altLang="ko-KR" sz="2000" dirty="0" err="1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obj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{ 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boxing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System.out.println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obj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);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499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>
                <a:latin typeface="+mn-ea"/>
                <a:ea typeface="+mn-ea"/>
              </a:rPr>
              <a:t>java.util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</a:rPr>
              <a:t>패키지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유틸리티 클래스</a:t>
            </a:r>
          </a:p>
          <a:p>
            <a:pPr lvl="1"/>
            <a:r>
              <a:rPr lang="ko-KR" altLang="en-US" dirty="0" smtClean="0"/>
              <a:t>프로그램에서 </a:t>
            </a:r>
            <a:r>
              <a:rPr lang="ko-KR" altLang="en-US" dirty="0"/>
              <a:t>이용할 수 있는 각종 유틸리티가 제공되는 </a:t>
            </a:r>
            <a:r>
              <a:rPr lang="ko-KR" altLang="en-US" dirty="0" smtClean="0"/>
              <a:t>패키지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pic>
        <p:nvPicPr>
          <p:cNvPr id="1026" name="Picture 2" descr="L:\2013 09 backup\2012 03 16(금) 자바 저술\2013 10 28(월) 절대자바 강의자료 작성\Chapter07\표7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38" y="1937477"/>
            <a:ext cx="9547239" cy="41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2898" y="1432488"/>
            <a:ext cx="6253018" cy="193615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/>
              <a:t>패키지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lang="ko-KR" altLang="en-US"/>
            </a:pPr>
            <a:r>
              <a:rPr lang="ko-KR" altLang="en-US" dirty="0" smtClean="0">
                <a:latin typeface="+mn-ea"/>
              </a:rPr>
              <a:t> 패키지</a:t>
            </a:r>
            <a:r>
              <a:rPr lang="ko-KR" altLang="en-US" dirty="0">
                <a:latin typeface="+mn-ea"/>
              </a:rPr>
              <a:t>(package)는 서로 관련 있는 클래스나 인터페이스들을 하나로 묶은 </a:t>
            </a:r>
            <a:r>
              <a:rPr lang="ko-KR" altLang="en-US" dirty="0" smtClean="0">
                <a:latin typeface="+mn-ea"/>
              </a:rPr>
              <a:t>것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lang="ko-KR" altLang="en-US"/>
            </a:pP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lang="ko-KR" altLang="en-US"/>
            </a:pPr>
            <a:endParaRPr lang="en-US" altLang="ko-KR" dirty="0" smtClean="0">
              <a:latin typeface="+mn-ea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  <a:defRPr lang="ko-KR" altLang="en-US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lang="ko-KR" altLang="en-US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lang="ko-KR" altLang="en-US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lang="ko-KR" altLang="en-US"/>
            </a:pPr>
            <a:r>
              <a:rPr lang="ko-KR" altLang="en-US" dirty="0" smtClean="0">
                <a:latin typeface="+mn-ea"/>
              </a:rPr>
              <a:t>패키지 사용 이유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  <a:defRPr lang="ko-KR" altLang="en-US"/>
            </a:pPr>
            <a:r>
              <a:rPr lang="ko-KR" altLang="en-US" dirty="0">
                <a:latin typeface="+mn-ea"/>
              </a:rPr>
              <a:t>패키지를 이용하면 서로 관련된 클래스들을 하나의 단위로 모을 수 있다.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defRPr lang="ko-KR" altLang="en-US"/>
            </a:pPr>
            <a:r>
              <a:rPr lang="ko-KR" altLang="en-US" dirty="0" smtClean="0">
                <a:latin typeface="+mn-ea"/>
              </a:rPr>
              <a:t>패키지를 </a:t>
            </a:r>
            <a:r>
              <a:rPr lang="ko-KR" altLang="en-US" dirty="0">
                <a:latin typeface="+mn-ea"/>
              </a:rPr>
              <a:t>이용하여 더욱 세밀한 접근 제어를 구현할 수 있다.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defRPr lang="ko-KR" altLang="en-US"/>
            </a:pPr>
            <a:r>
              <a:rPr lang="ko-KR" altLang="en-US" dirty="0" smtClean="0">
                <a:latin typeface="+mn-ea"/>
              </a:rPr>
              <a:t>패키지를 </a:t>
            </a:r>
            <a:r>
              <a:rPr lang="ko-KR" altLang="en-US" dirty="0">
                <a:latin typeface="+mn-ea"/>
              </a:rPr>
              <a:t>사용하는 가장 중요한 이유는 바로 “이름공간(</a:t>
            </a:r>
            <a:r>
              <a:rPr lang="ko-KR" altLang="en-US" dirty="0" err="1">
                <a:latin typeface="+mn-ea"/>
              </a:rPr>
              <a:t>name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space</a:t>
            </a:r>
            <a:r>
              <a:rPr lang="ko-KR" altLang="en-US" dirty="0">
                <a:latin typeface="+mn-ea"/>
              </a:rPr>
              <a:t>)” </a:t>
            </a:r>
            <a:r>
              <a:rPr lang="ko-KR" altLang="en-US" dirty="0" smtClean="0">
                <a:latin typeface="+mn-ea"/>
              </a:rPr>
              <a:t>때문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이름 충돌 </a:t>
            </a:r>
            <a:r>
              <a:rPr lang="ko-KR" altLang="en-US" dirty="0" smtClean="0">
                <a:latin typeface="+mn-ea"/>
              </a:rPr>
              <a:t>방지</a:t>
            </a:r>
            <a:endParaRPr lang="ko-KR" altLang="en-US" dirty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1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– </a:t>
            </a:r>
            <a:r>
              <a:rPr lang="en-US" altLang="ko-KR" dirty="0" smtClean="0">
                <a:latin typeface="+mn-ea"/>
                <a:ea typeface="+mn-ea"/>
              </a:rPr>
              <a:t>Random </a:t>
            </a:r>
            <a:r>
              <a:rPr lang="ko-KR" altLang="en-US" dirty="0">
                <a:latin typeface="+mn-ea"/>
              </a:rPr>
              <a:t>클래스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+mn-ea"/>
              </a:rPr>
              <a:t>int</a:t>
            </a:r>
            <a:r>
              <a:rPr lang="en-US" altLang="ko-KR" dirty="0">
                <a:latin typeface="+mn-ea"/>
              </a:rPr>
              <a:t>, long, float, double </a:t>
            </a:r>
            <a:r>
              <a:rPr lang="ko-KR" altLang="en-US" dirty="0" smtClean="0">
                <a:latin typeface="+mn-ea"/>
              </a:rPr>
              <a:t>등의 </a:t>
            </a:r>
            <a:r>
              <a:rPr lang="ko-KR" altLang="en-US" dirty="0">
                <a:latin typeface="+mn-ea"/>
              </a:rPr>
              <a:t>다양한 형의 </a:t>
            </a:r>
            <a:r>
              <a:rPr lang="ko-KR" altLang="en-US" dirty="0" err="1" smtClean="0">
                <a:latin typeface="+mn-ea"/>
              </a:rPr>
              <a:t>난수를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만들어 제공</a:t>
            </a:r>
          </a:p>
          <a:p>
            <a:r>
              <a:rPr lang="ko-KR" altLang="en-US" dirty="0" smtClean="0">
                <a:latin typeface="+mn-ea"/>
              </a:rPr>
              <a:t>기본 </a:t>
            </a:r>
            <a:r>
              <a:rPr lang="ko-KR" altLang="en-US" dirty="0" err="1" smtClean="0">
                <a:latin typeface="+mn-ea"/>
              </a:rPr>
              <a:t>생성자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현재 시간 </a:t>
            </a:r>
            <a:r>
              <a:rPr lang="ko-KR" altLang="en-US" dirty="0">
                <a:latin typeface="+mn-ea"/>
              </a:rPr>
              <a:t>정보로 </a:t>
            </a:r>
            <a:r>
              <a:rPr lang="ko-KR" altLang="en-US" dirty="0" err="1" smtClean="0">
                <a:latin typeface="+mn-ea"/>
              </a:rPr>
              <a:t>시드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값을 지정하여 </a:t>
            </a:r>
            <a:r>
              <a:rPr lang="ko-KR" altLang="en-US" dirty="0" err="1">
                <a:latin typeface="+mn-ea"/>
              </a:rPr>
              <a:t>난수를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생성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long </a:t>
            </a:r>
            <a:r>
              <a:rPr lang="ko-KR" altLang="en-US" dirty="0">
                <a:latin typeface="+mn-ea"/>
              </a:rPr>
              <a:t>형 인자의 </a:t>
            </a:r>
            <a:r>
              <a:rPr lang="ko-KR" altLang="en-US" dirty="0" err="1">
                <a:latin typeface="+mn-ea"/>
              </a:rPr>
              <a:t>생성자는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시드</a:t>
            </a:r>
            <a:r>
              <a:rPr lang="ko-KR" altLang="en-US" dirty="0">
                <a:latin typeface="+mn-ea"/>
              </a:rPr>
              <a:t> 값을 직접 지정하여 </a:t>
            </a:r>
            <a:r>
              <a:rPr lang="ko-KR" altLang="en-US" dirty="0" err="1">
                <a:latin typeface="+mn-ea"/>
              </a:rPr>
              <a:t>난수를</a:t>
            </a:r>
            <a:r>
              <a:rPr lang="ko-KR" altLang="en-US" dirty="0">
                <a:latin typeface="+mn-ea"/>
              </a:rPr>
              <a:t> 생성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Random rnd1 = new Random();</a:t>
            </a:r>
          </a:p>
          <a:p>
            <a:pPr lvl="2"/>
            <a:r>
              <a:rPr lang="en-US" altLang="ko-KR" dirty="0">
                <a:latin typeface="+mn-ea"/>
              </a:rPr>
              <a:t>Random rnd2 = new Random(45);</a:t>
            </a:r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pic>
        <p:nvPicPr>
          <p:cNvPr id="2050" name="Picture 2" descr="L:\2013 09 backup\2012 03 16(금) 자바 저술\2013 10 28(월) 절대자바 강의자료 작성\Chapter07\표7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00" y="3599935"/>
            <a:ext cx="6119789" cy="289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516310" y="1004055"/>
            <a:ext cx="8305672" cy="5170646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import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java.util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.*;  </a:t>
            </a:r>
            <a:r>
              <a:rPr lang="en-US" altLang="ko-KR" sz="2200" dirty="0">
                <a:solidFill>
                  <a:srgbClr val="3F7F5F"/>
                </a:solidFill>
                <a:latin typeface="맑은 고딕"/>
                <a:ea typeface="맑은 고딕"/>
              </a:rPr>
              <a:t>//Random </a:t>
            </a:r>
            <a:r>
              <a:rPr lang="ko-KR" altLang="en-US" sz="2200" dirty="0">
                <a:solidFill>
                  <a:srgbClr val="3F7F5F"/>
                </a:solidFill>
                <a:latin typeface="맑은 고딕"/>
                <a:ea typeface="맑은 고딕"/>
              </a:rPr>
              <a:t>클래스 사용을 위해 반드시 포함</a:t>
            </a:r>
            <a:endParaRPr lang="en-US" altLang="ko-KR" sz="2200" dirty="0">
              <a:solidFill>
                <a:srgbClr val="3F7F5F"/>
              </a:solidFill>
              <a:latin typeface="맑은 고딕"/>
              <a:ea typeface="맑은 고딕"/>
            </a:endParaRPr>
          </a:p>
          <a:p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public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class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RandomTest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{</a:t>
            </a:r>
          </a:p>
          <a:p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public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static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void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main(String[]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args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r>
              <a:rPr lang="ko-KR" altLang="en-US" sz="22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{</a:t>
            </a: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Random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random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= </a:t>
            </a:r>
            <a:r>
              <a:rPr lang="en-US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new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Random();</a:t>
            </a: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</a:t>
            </a:r>
            <a:r>
              <a:rPr lang="en-US" altLang="ko-KR" sz="22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en-US" altLang="ko-KR" sz="2200" dirty="0" err="1">
                <a:solidFill>
                  <a:srgbClr val="3F7F5F"/>
                </a:solidFill>
                <a:latin typeface="맑은 고딕"/>
                <a:ea typeface="맑은 고딕"/>
              </a:rPr>
              <a:t>int</a:t>
            </a:r>
            <a:r>
              <a:rPr lang="en-US" altLang="ko-KR" sz="2200" dirty="0">
                <a:solidFill>
                  <a:srgbClr val="3F7F5F"/>
                </a:solidFill>
                <a:latin typeface="맑은 고딕"/>
                <a:ea typeface="맑은 고딕"/>
              </a:rPr>
              <a:t> </a:t>
            </a:r>
            <a:r>
              <a:rPr lang="ko-KR" altLang="en-US" sz="2200" dirty="0" err="1">
                <a:solidFill>
                  <a:srgbClr val="3F7F5F"/>
                </a:solidFill>
                <a:latin typeface="맑은 고딕"/>
                <a:ea typeface="맑은 고딕"/>
              </a:rPr>
              <a:t>난수</a:t>
            </a:r>
            <a:r>
              <a:rPr lang="ko-KR" altLang="en-US" sz="2200" dirty="0">
                <a:solidFill>
                  <a:srgbClr val="3F7F5F"/>
                </a:solidFill>
                <a:latin typeface="맑은 고딕"/>
                <a:ea typeface="맑은 고딕"/>
              </a:rPr>
              <a:t> 생성</a:t>
            </a:r>
            <a:r>
              <a:rPr lang="en-US" altLang="ko-KR" sz="2200" dirty="0">
                <a:solidFill>
                  <a:srgbClr val="3F7F5F"/>
                </a:solidFill>
                <a:latin typeface="맑은 고딕"/>
                <a:ea typeface="맑은 고딕"/>
              </a:rPr>
              <a:t>, 1~100 </a:t>
            </a:r>
            <a:r>
              <a:rPr lang="ko-KR" altLang="en-US" sz="2200" dirty="0">
                <a:solidFill>
                  <a:srgbClr val="3F7F5F"/>
                </a:solidFill>
                <a:latin typeface="맑은 고딕"/>
                <a:ea typeface="맑은 고딕"/>
              </a:rPr>
              <a:t>사이</a:t>
            </a:r>
          </a:p>
          <a:p>
            <a:r>
              <a:rPr lang="nn-NO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</a:t>
            </a:r>
            <a:r>
              <a:rPr lang="nn-NO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for</a:t>
            </a:r>
            <a:r>
              <a:rPr lang="nn-NO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(</a:t>
            </a:r>
            <a:r>
              <a:rPr lang="nn-NO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nn-NO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i = 0; i &lt; 5; i++)</a:t>
            </a: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      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System.</a:t>
            </a:r>
            <a:r>
              <a:rPr lang="en-US" altLang="ko-KR" sz="2200" dirty="0" err="1">
                <a:solidFill>
                  <a:srgbClr val="0000C0"/>
                </a:solidFill>
                <a:latin typeface="맑은 고딕"/>
                <a:ea typeface="맑은 고딕"/>
              </a:rPr>
              <a:t>out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.print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((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random.nextInt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(100) +1) + </a:t>
            </a:r>
            <a:r>
              <a:rPr lang="en-US" altLang="ko-KR" sz="2200" dirty="0">
                <a:solidFill>
                  <a:srgbClr val="2A00FF"/>
                </a:solidFill>
                <a:latin typeface="맑은 고딕"/>
                <a:ea typeface="맑은 고딕"/>
              </a:rPr>
              <a:t>"\t"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);</a:t>
            </a: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System.</a:t>
            </a:r>
            <a:r>
              <a:rPr lang="en-US" altLang="ko-KR" sz="2200" dirty="0" err="1">
                <a:solidFill>
                  <a:srgbClr val="0000C0"/>
                </a:solidFill>
                <a:latin typeface="맑은 고딕"/>
                <a:ea typeface="맑은 고딕"/>
              </a:rPr>
              <a:t>out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.println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();</a:t>
            </a:r>
          </a:p>
          <a:p>
            <a:endParaRPr lang="en-US" altLang="ko-KR" sz="22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</a:t>
            </a:r>
            <a:r>
              <a:rPr lang="en-US" altLang="ko-KR" sz="2200" dirty="0">
                <a:solidFill>
                  <a:srgbClr val="3F7F5F"/>
                </a:solidFill>
                <a:latin typeface="맑은 고딕"/>
                <a:ea typeface="맑은 고딕"/>
              </a:rPr>
              <a:t>//double </a:t>
            </a:r>
            <a:r>
              <a:rPr lang="ko-KR" altLang="en-US" sz="2200" dirty="0" err="1">
                <a:solidFill>
                  <a:srgbClr val="3F7F5F"/>
                </a:solidFill>
                <a:latin typeface="맑은 고딕"/>
                <a:ea typeface="맑은 고딕"/>
              </a:rPr>
              <a:t>난수</a:t>
            </a:r>
            <a:r>
              <a:rPr lang="ko-KR" altLang="en-US" sz="2200" dirty="0">
                <a:solidFill>
                  <a:srgbClr val="3F7F5F"/>
                </a:solidFill>
                <a:latin typeface="맑은 고딕"/>
                <a:ea typeface="맑은 고딕"/>
              </a:rPr>
              <a:t> 생성</a:t>
            </a:r>
            <a:r>
              <a:rPr lang="en-US" altLang="ko-KR" sz="2200" dirty="0">
                <a:solidFill>
                  <a:srgbClr val="3F7F5F"/>
                </a:solidFill>
                <a:latin typeface="맑은 고딕"/>
                <a:ea typeface="맑은 고딕"/>
              </a:rPr>
              <a:t>, 0~1 </a:t>
            </a:r>
            <a:r>
              <a:rPr lang="ko-KR" altLang="en-US" sz="2200" dirty="0">
                <a:solidFill>
                  <a:srgbClr val="3F7F5F"/>
                </a:solidFill>
                <a:latin typeface="맑은 고딕"/>
                <a:ea typeface="맑은 고딕"/>
              </a:rPr>
              <a:t>사이</a:t>
            </a:r>
          </a:p>
          <a:p>
            <a:r>
              <a:rPr lang="nn-NO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</a:t>
            </a:r>
            <a:r>
              <a:rPr lang="nn-NO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for</a:t>
            </a:r>
            <a:r>
              <a:rPr lang="nn-NO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(</a:t>
            </a:r>
            <a:r>
              <a:rPr lang="nn-NO" altLang="ko-KR" sz="2200" dirty="0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nn-NO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i = 0; i &lt; 5; i++)</a:t>
            </a: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             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System.</a:t>
            </a:r>
            <a:r>
              <a:rPr lang="en-US" altLang="ko-KR" sz="2200" dirty="0" err="1">
                <a:solidFill>
                  <a:srgbClr val="0000C0"/>
                </a:solidFill>
                <a:latin typeface="맑은 고딕"/>
                <a:ea typeface="맑은 고딕"/>
              </a:rPr>
              <a:t>out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.printf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2200" dirty="0">
                <a:solidFill>
                  <a:srgbClr val="2A00FF"/>
                </a:solidFill>
                <a:latin typeface="맑은 고딕"/>
                <a:ea typeface="맑은 고딕"/>
              </a:rPr>
              <a:t>"%.2f\t"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2200" dirty="0" err="1">
                <a:solidFill>
                  <a:srgbClr val="000000"/>
                </a:solidFill>
                <a:latin typeface="맑은 고딕"/>
                <a:ea typeface="맑은 고딕"/>
              </a:rPr>
              <a:t>random.nextDouble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());  </a:t>
            </a:r>
            <a:endParaRPr lang="ko-KR" altLang="en-US" sz="2200" dirty="0">
              <a:solidFill>
                <a:srgbClr val="3F7F5F"/>
              </a:solidFill>
              <a:latin typeface="맑은 고딕"/>
              <a:ea typeface="맑은 고딕"/>
            </a:endParaRPr>
          </a:p>
          <a:p>
            <a:r>
              <a:rPr lang="ko-KR" altLang="en-US" sz="22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}</a:t>
            </a:r>
          </a:p>
          <a:p>
            <a:r>
              <a:rPr lang="en-US" altLang="ko-KR" sz="2200" dirty="0">
                <a:solidFill>
                  <a:srgbClr val="000000"/>
                </a:solidFill>
                <a:latin typeface="맑은 고딕"/>
                <a:ea typeface="맑은 고딕"/>
              </a:rPr>
              <a:t>}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954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err="1" smtClean="0">
                <a:latin typeface="+mn-ea"/>
                <a:ea typeface="+mn-ea"/>
              </a:rPr>
              <a:t>StringTokenizer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</a:p>
        </p:txBody>
      </p:sp>
      <p:sp>
        <p:nvSpPr>
          <p:cNvPr id="39938" name="내용 개체 틀 1"/>
          <p:cNvSpPr>
            <a:spLocks noGrp="1"/>
          </p:cNvSpPr>
          <p:nvPr>
            <p:ph idx="1"/>
          </p:nvPr>
        </p:nvSpPr>
        <p:spPr>
          <a:xfrm>
            <a:off x="189469" y="914400"/>
            <a:ext cx="11664779" cy="34082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+mn-ea"/>
              </a:rPr>
              <a:t>문자열 분리 방법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latin typeface="+mn-ea"/>
              </a:rPr>
              <a:t>String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split() </a:t>
            </a:r>
            <a:r>
              <a:rPr lang="ko-KR" altLang="en-US" dirty="0" err="1" smtClean="0">
                <a:latin typeface="+mn-ea"/>
              </a:rPr>
              <a:t>메소드</a:t>
            </a:r>
            <a:r>
              <a:rPr lang="ko-KR" altLang="en-US" dirty="0" smtClean="0">
                <a:latin typeface="+mn-ea"/>
              </a:rPr>
              <a:t> 이용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 smtClean="0">
                <a:latin typeface="+mn-ea"/>
              </a:rPr>
              <a:t>java.util.StringTokenizer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클래스 이용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latin typeface="+mn-ea"/>
              </a:rPr>
              <a:t>String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split()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>
                <a:latin typeface="+mn-ea"/>
              </a:rPr>
              <a:t>정규표현식을 </a:t>
            </a:r>
            <a:r>
              <a:rPr lang="ko-KR" altLang="en-US" dirty="0" err="1" smtClean="0">
                <a:latin typeface="+mn-ea"/>
              </a:rPr>
              <a:t>구분자로</a:t>
            </a:r>
            <a:r>
              <a:rPr lang="ko-KR" altLang="en-US" dirty="0" smtClean="0">
                <a:latin typeface="+mn-ea"/>
              </a:rPr>
              <a:t> 해서 부분 문자열 분리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smtClean="0">
                <a:latin typeface="+mn-ea"/>
              </a:rPr>
              <a:t>배열에 저장하고 리턴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989214" y="3757353"/>
            <a:ext cx="7238072" cy="255454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+mn-ea"/>
              </a:rPr>
              <a:t>static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+mn-ea"/>
              </a:rPr>
              <a:t>void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main(String[] </a:t>
            </a:r>
            <a:r>
              <a:rPr lang="en-US" altLang="ko-KR" sz="2000" b="1" dirty="0" err="1">
                <a:solidFill>
                  <a:srgbClr val="6A3E3E"/>
                </a:solidFill>
                <a:latin typeface="+mn-ea"/>
              </a:rPr>
              <a:t>args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) {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String 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text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홍길동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&amp;</a:t>
            </a:r>
            <a:r>
              <a:rPr lang="ko-KR" altLang="en-US" sz="2000" dirty="0" err="1">
                <a:solidFill>
                  <a:srgbClr val="2A00FF"/>
                </a:solidFill>
                <a:latin typeface="+mn-ea"/>
              </a:rPr>
              <a:t>이수홍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박연수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,</a:t>
            </a:r>
            <a:r>
              <a:rPr lang="ko-KR" altLang="en-US" sz="2000" dirty="0" err="1">
                <a:solidFill>
                  <a:srgbClr val="2A00FF"/>
                </a:solidFill>
                <a:latin typeface="+mn-ea"/>
              </a:rPr>
              <a:t>김자바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-</a:t>
            </a:r>
            <a:r>
              <a:rPr lang="ko-KR" altLang="en-US" sz="2000" dirty="0" err="1">
                <a:solidFill>
                  <a:srgbClr val="2A00FF"/>
                </a:solidFill>
                <a:latin typeface="+mn-ea"/>
              </a:rPr>
              <a:t>최명호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-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신명철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String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names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2000" dirty="0" err="1">
                <a:solidFill>
                  <a:srgbClr val="6A3E3E"/>
                </a:solidFill>
                <a:latin typeface="+mn-ea"/>
              </a:rPr>
              <a:t>text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.split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"&amp;|,|-"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2000" dirty="0">
              <a:latin typeface="+mn-ea"/>
            </a:endParaRPr>
          </a:p>
          <a:p>
            <a:r>
              <a:rPr lang="en-US" altLang="ko-KR" sz="2000" b="1" dirty="0" smtClean="0">
                <a:solidFill>
                  <a:srgbClr val="7F0055"/>
                </a:solidFill>
                <a:latin typeface="+mn-ea"/>
              </a:rPr>
              <a:t>   for</a:t>
            </a:r>
            <a:r>
              <a:rPr lang="en-US" altLang="ko-KR" sz="2000" b="1" dirty="0" smtClean="0">
                <a:solidFill>
                  <a:srgbClr val="000000"/>
                </a:solidFill>
                <a:latin typeface="+mn-ea"/>
              </a:rPr>
              <a:t>(String </a:t>
            </a:r>
            <a:r>
              <a:rPr lang="en-US" altLang="ko-KR" sz="2000" b="1" dirty="0" err="1">
                <a:solidFill>
                  <a:srgbClr val="6A3E3E"/>
                </a:solidFill>
                <a:latin typeface="+mn-ea"/>
              </a:rPr>
              <a:t>str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2000" b="1" dirty="0">
                <a:solidFill>
                  <a:srgbClr val="6A3E3E"/>
                </a:solidFill>
                <a:latin typeface="+mn-ea"/>
              </a:rPr>
              <a:t>names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) {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</a:t>
            </a:r>
            <a:r>
              <a:rPr lang="en-US" altLang="ko-KR" sz="20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b="1" i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b="1" i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2000" b="1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b="1" i="1" dirty="0" err="1" smtClean="0">
                <a:solidFill>
                  <a:srgbClr val="6A3E3E"/>
                </a:solidFill>
                <a:latin typeface="+mn-ea"/>
              </a:rPr>
              <a:t>str</a:t>
            </a:r>
            <a:r>
              <a:rPr lang="en-US" altLang="ko-KR" sz="2000" b="1" i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}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174"/>
          <a:stretch/>
        </p:blipFill>
        <p:spPr>
          <a:xfrm>
            <a:off x="8495175" y="3956857"/>
            <a:ext cx="856644" cy="1945894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068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err="1" smtClean="0">
                <a:latin typeface="+mn-ea"/>
                <a:ea typeface="+mn-ea"/>
              </a:rPr>
              <a:t>StringTokenizer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클래스 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mtClean="0"/>
              <a:t>문자열을 분석하여서 토큰으로 분리시켜 주는 기능을 제공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0B8B23-AE64-4F9C-A461-A0EA355CFA24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  <p:grpSp>
        <p:nvGrpSpPr>
          <p:cNvPr id="9" name="그룹 8"/>
          <p:cNvGrpSpPr/>
          <p:nvPr/>
        </p:nvGrpSpPr>
        <p:grpSpPr>
          <a:xfrm>
            <a:off x="1106715" y="1425881"/>
            <a:ext cx="9010997" cy="4841915"/>
            <a:chOff x="715111" y="1705842"/>
            <a:chExt cx="8028342" cy="4346160"/>
          </a:xfrm>
        </p:grpSpPr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29729" y="1705842"/>
              <a:ext cx="8008918" cy="2344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4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5111" y="4042336"/>
              <a:ext cx="8028342" cy="2009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85518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 err="1" smtClean="0">
                <a:latin typeface="+mn-ea"/>
                <a:ea typeface="+mn-ea"/>
              </a:rPr>
              <a:t>StringTokenizer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클래스 사용 예</a:t>
            </a:r>
          </a:p>
        </p:txBody>
      </p:sp>
      <p:sp>
        <p:nvSpPr>
          <p:cNvPr id="2663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0"/>
              </a:spcBef>
              <a:spcAft>
                <a:spcPct val="20000"/>
              </a:spcAft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문자열로부터 토큰을 분리하는 프로그램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BF6D4CC6-F4F9-41FF-8EAD-53014BBF28FD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99689" name="Picture 5" descr="9장(400p-일러스트레이션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289" y="1700213"/>
            <a:ext cx="7704137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402033" y="1421341"/>
            <a:ext cx="8738648" cy="5078313"/>
          </a:xfrm>
          <a:prstGeom prst="rect">
            <a:avLst/>
          </a:prstGeom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52000" tIns="0" rIns="18000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import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java.util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.*;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class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StringTokenizerExample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static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void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main(String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args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[]) {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StringTokenizer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stok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StringTokenizer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사과 배 복숭아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토큰 </a:t>
            </a:r>
            <a:r>
              <a:rPr lang="ko-KR" altLang="en-US" sz="2000" dirty="0" err="1">
                <a:solidFill>
                  <a:srgbClr val="2A00FF"/>
                </a:solidFill>
                <a:latin typeface="+mn-ea"/>
              </a:rPr>
              <a:t>갯수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+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stok.countTokens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while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stok.hasMoreTokens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()) {   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토큰이 있는 동안만 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    String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stok.nextToken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()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;  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토큰을 추출하여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str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);           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추출된 토큰 출력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401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클래스 </a:t>
            </a:r>
            <a:r>
              <a:rPr lang="en-US" altLang="ko-KR" dirty="0">
                <a:latin typeface="+mn-ea"/>
                <a:ea typeface="+mn-ea"/>
              </a:rPr>
              <a:t>Calendar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>
                <a:latin typeface="+mn-ea"/>
              </a:rPr>
              <a:t> 날짜와 시간에 관한 정보를 제공하는 추상 클래스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자체의 </a:t>
            </a:r>
            <a:r>
              <a:rPr lang="ko-KR" altLang="en-US" sz="2200" dirty="0" err="1">
                <a:latin typeface="+mn-ea"/>
              </a:rPr>
              <a:t>생성자를</a:t>
            </a:r>
            <a:r>
              <a:rPr lang="ko-KR" altLang="en-US" sz="2200" dirty="0">
                <a:latin typeface="+mn-ea"/>
              </a:rPr>
              <a:t> 이용하여 객체 생성 불가능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정적 </a:t>
            </a:r>
            <a:r>
              <a:rPr lang="ko-KR" altLang="en-US" sz="2200" dirty="0" err="1">
                <a:latin typeface="+mn-ea"/>
              </a:rPr>
              <a:t>메소드</a:t>
            </a:r>
            <a:r>
              <a:rPr lang="ko-KR" altLang="en-US" sz="2200" dirty="0">
                <a:latin typeface="+mn-ea"/>
              </a:rPr>
              <a:t> </a:t>
            </a:r>
            <a:r>
              <a:rPr lang="en-US" altLang="ko-KR" sz="2200" dirty="0" err="1">
                <a:latin typeface="+mn-ea"/>
              </a:rPr>
              <a:t>getInstance</a:t>
            </a:r>
            <a:r>
              <a:rPr lang="en-US" altLang="ko-KR" sz="2200" dirty="0">
                <a:latin typeface="+mn-ea"/>
              </a:rPr>
              <a:t>()</a:t>
            </a:r>
          </a:p>
          <a:p>
            <a:pPr lvl="2"/>
            <a:r>
              <a:rPr lang="ko-KR" altLang="en-US" sz="2200" dirty="0">
                <a:latin typeface="+mn-ea"/>
              </a:rPr>
              <a:t>현재 시간 정보를 갖는 객체를 생성해주는 </a:t>
            </a:r>
            <a:r>
              <a:rPr lang="ko-KR" altLang="en-US" sz="2200" dirty="0" err="1">
                <a:latin typeface="+mn-ea"/>
              </a:rPr>
              <a:t>메소드</a:t>
            </a:r>
            <a:endParaRPr lang="en-US" altLang="ko-KR" sz="22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763755" y="2467781"/>
            <a:ext cx="8220953" cy="4031873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맑은 고딕"/>
                <a:ea typeface="맑은 고딕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java.util.Calendar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;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맑은 고딕"/>
                <a:ea typeface="맑은 고딕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맑은 고딕"/>
                <a:ea typeface="맑은 고딕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CalendarTest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en-US" altLang="ko-KR" sz="1600" dirty="0">
                <a:solidFill>
                  <a:srgbClr val="7F0055"/>
                </a:solidFill>
                <a:latin typeface="맑은 고딕"/>
                <a:ea typeface="맑은 고딕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맑은 고딕"/>
                <a:ea typeface="맑은 고딕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맑은 고딕"/>
                <a:ea typeface="맑은 고딕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main(String[]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args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Calendar now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Calendar.getInstance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();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//Calendar 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객체 생성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System.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now.getTime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());</a:t>
            </a:r>
          </a:p>
          <a:p>
            <a:endParaRPr lang="ko-KR" altLang="en-US" sz="1600" dirty="0">
              <a:latin typeface="맑은 고딕"/>
              <a:ea typeface="맑은 고딕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year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YEAR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년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month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MONTH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 + 1;  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월 시작이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0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date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DATE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 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일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hour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HOUR_OF_DAY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시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minute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MINUTE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 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분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7F0055"/>
                </a:solidFill>
                <a:latin typeface="맑은 고딕"/>
                <a:ea typeface="맑은 고딕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second =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now.get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Calendar.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SECOND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  </a:t>
            </a:r>
            <a:r>
              <a:rPr lang="en-US" altLang="ko-KR" sz="1600" dirty="0">
                <a:solidFill>
                  <a:srgbClr val="3F7F5F"/>
                </a:solidFill>
                <a:latin typeface="맑은 고딕"/>
                <a:ea typeface="맑은 고딕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맑은 고딕"/>
                <a:ea typeface="맑은 고딕"/>
              </a:rPr>
              <a:t>초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System.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(year +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+ month +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맑은 고딕"/>
                <a:ea typeface="맑은 고딕"/>
              </a:rPr>
              <a:t>월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+ date +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맑은 고딕"/>
                <a:ea typeface="맑은 고딕"/>
              </a:rPr>
              <a:t>일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System.</a:t>
            </a:r>
            <a:r>
              <a:rPr lang="en-US" altLang="ko-KR" sz="1600" dirty="0" err="1">
                <a:solidFill>
                  <a:srgbClr val="0000C0"/>
                </a:solidFill>
                <a:latin typeface="맑은 고딕"/>
                <a:ea typeface="맑은 고딕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(hour +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맑은 고딕"/>
                <a:ea typeface="맑은 고딕"/>
              </a:rPr>
              <a:t>시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+ minute +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맑은 고딕"/>
                <a:ea typeface="맑은 고딕"/>
              </a:rPr>
              <a:t>분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+ second + 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맑은 고딕"/>
                <a:ea typeface="맑은 고딕"/>
              </a:rPr>
              <a:t>초</a:t>
            </a:r>
            <a:r>
              <a:rPr lang="en-US" altLang="ko-KR" sz="1600" dirty="0">
                <a:solidFill>
                  <a:srgbClr val="2A00FF"/>
                </a:solidFill>
                <a:latin typeface="맑은 고딕"/>
                <a:ea typeface="맑은 고딕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48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smtClean="0">
                <a:latin typeface="+mn-ea"/>
                <a:ea typeface="+mn-ea"/>
              </a:rPr>
              <a:t>Arrays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</a:p>
        </p:txBody>
      </p:sp>
      <p:sp>
        <p:nvSpPr>
          <p:cNvPr id="46082" name="내용 개체 틀 1"/>
          <p:cNvSpPr>
            <a:spLocks noGrp="1"/>
          </p:cNvSpPr>
          <p:nvPr>
            <p:ph idx="1"/>
          </p:nvPr>
        </p:nvSpPr>
        <p:spPr>
          <a:xfrm>
            <a:off x="189468" y="914400"/>
            <a:ext cx="11664779" cy="55852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ko-KR" altLang="en-US" dirty="0" smtClean="0">
                <a:latin typeface="+mn-ea"/>
              </a:rPr>
              <a:t>배열 조작 기능을 가지고 있는 클래스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배열 복사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항목 정렬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항목 검색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ko-KR" altLang="en-US" dirty="0" smtClean="0">
                <a:latin typeface="+mn-ea"/>
              </a:rPr>
              <a:t>제공하는 정적 </a:t>
            </a:r>
            <a:r>
              <a:rPr lang="ko-KR" altLang="en-US" dirty="0" err="1" smtClean="0">
                <a:latin typeface="+mn-ea"/>
              </a:rPr>
              <a:t>메소드</a:t>
            </a:r>
            <a:endParaRPr lang="en-US" altLang="ko-KR" dirty="0" smtClean="0">
              <a:latin typeface="+mn-ea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altLang="ko-KR" dirty="0" smtClean="0">
              <a:latin typeface="+mn-ea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ko-KR" altLang="en-US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ko-KR" altLang="en-US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55" y="1878094"/>
            <a:ext cx="9194859" cy="46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4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/>
              <a:t>배열 복사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470" y="914400"/>
            <a:ext cx="7134044" cy="5478087"/>
          </a:xfr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char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{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'J'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'A'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'V'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'A'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방법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1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char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arr2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copyOf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2000" i="1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i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Arrays.toString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arr2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));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방법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2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char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arr3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copyOfRange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, 1, 3);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i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Arrays.toString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arr3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));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방법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3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char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arr4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char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2000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];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i="1" dirty="0" err="1">
                <a:solidFill>
                  <a:srgbClr val="000000"/>
                </a:solidFill>
                <a:latin typeface="+mn-ea"/>
              </a:rPr>
              <a:t>arraycopy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, 0, 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arr4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, 0, 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arr1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2000" i="1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for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=0; </a:t>
            </a:r>
            <a:r>
              <a:rPr lang="en-US" altLang="ko-KR" sz="2000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2000" dirty="0">
                <a:solidFill>
                  <a:srgbClr val="6A3E3E"/>
                </a:solidFill>
                <a:latin typeface="+mn-ea"/>
              </a:rPr>
              <a:t>arr4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2000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2000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++) {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</a:t>
            </a:r>
            <a:r>
              <a:rPr lang="en-US" altLang="ko-KR" sz="20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i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i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i="1" dirty="0">
                <a:solidFill>
                  <a:srgbClr val="2A00FF"/>
                </a:solidFill>
                <a:latin typeface="+mn-ea"/>
              </a:rPr>
              <a:t>"arr4["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2000" i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2000" i="1" dirty="0">
                <a:solidFill>
                  <a:srgbClr val="2A00FF"/>
                </a:solidFill>
                <a:latin typeface="+mn-ea"/>
              </a:rPr>
              <a:t>"]="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2000" i="1" dirty="0">
                <a:solidFill>
                  <a:srgbClr val="6A3E3E"/>
                </a:solidFill>
                <a:latin typeface="+mn-ea"/>
              </a:rPr>
              <a:t>arr4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2000" i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pPr marL="292608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048" t="2147"/>
          <a:stretch/>
        </p:blipFill>
        <p:spPr>
          <a:xfrm>
            <a:off x="7547955" y="914400"/>
            <a:ext cx="1496291" cy="21435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50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 smtClean="0">
                <a:latin typeface="+mn-ea"/>
                <a:ea typeface="+mn-ea"/>
              </a:rPr>
              <a:t>Arrays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</a:p>
        </p:txBody>
      </p:sp>
      <p:sp>
        <p:nvSpPr>
          <p:cNvPr id="48130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>
                <a:latin typeface="+mn-ea"/>
              </a:rPr>
              <a:t>배열 항목 정렬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err="1" smtClean="0">
                <a:latin typeface="+mn-ea"/>
              </a:rPr>
              <a:t>Arrays.sort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배열</a:t>
            </a:r>
            <a:r>
              <a:rPr lang="en-US" altLang="ko-KR" dirty="0" smtClean="0">
                <a:latin typeface="+mn-ea"/>
              </a:rPr>
              <a:t>)- </a:t>
            </a:r>
            <a:r>
              <a:rPr lang="ko-KR" altLang="en-US" dirty="0" smtClean="0">
                <a:latin typeface="+mn-ea"/>
              </a:rPr>
              <a:t>항목 오름차 순으로 정렬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</a:rPr>
              <a:t>기본 타입이거나 </a:t>
            </a:r>
            <a:r>
              <a:rPr lang="en-US" altLang="ko-KR" dirty="0" smtClean="0">
                <a:latin typeface="+mn-ea"/>
              </a:rPr>
              <a:t>String</a:t>
            </a:r>
            <a:r>
              <a:rPr lang="ko-KR" altLang="en-US" dirty="0" smtClean="0">
                <a:latin typeface="+mn-ea"/>
              </a:rPr>
              <a:t> 배열 자동 정렬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사용자 정의 클래스 배열은 </a:t>
            </a:r>
            <a:r>
              <a:rPr lang="en-US" altLang="ko-KR" dirty="0" smtClean="0">
                <a:latin typeface="+mn-ea"/>
              </a:rPr>
              <a:t>Comparable </a:t>
            </a:r>
            <a:r>
              <a:rPr lang="ko-KR" altLang="en-US" dirty="0" smtClean="0">
                <a:latin typeface="+mn-ea"/>
              </a:rPr>
              <a:t>인터페이스를 구현해야만 정렬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배열 항목 검색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특정 값 위치한 인덱스 얻는 것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err="1" smtClean="0">
                <a:latin typeface="+mn-ea"/>
              </a:rPr>
              <a:t>Arrays.sort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배열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로 먼저 정렬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err="1" smtClean="0">
                <a:latin typeface="+mn-ea"/>
              </a:rPr>
              <a:t>Arrays.binarySearch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배열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찾는 값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err="1" smtClean="0">
                <a:latin typeface="+mn-ea"/>
              </a:rPr>
              <a:t>메소드로</a:t>
            </a:r>
            <a:r>
              <a:rPr lang="ko-KR" altLang="en-US" dirty="0" smtClean="0">
                <a:latin typeface="+mn-ea"/>
              </a:rPr>
              <a:t> 항목을 찾아야 </a:t>
            </a:r>
          </a:p>
          <a:p>
            <a:endParaRPr lang="ko-KR" altLang="en-US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69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/>
              <a:t>배열 항목 정렬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469" y="914400"/>
            <a:ext cx="7125731" cy="5585254"/>
          </a:xfr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</a:t>
            </a:r>
            <a:r>
              <a:rPr lang="en-US" altLang="ko-KR" sz="1600" dirty="0" err="1">
                <a:latin typeface="+mn-ea"/>
              </a:rPr>
              <a:t>int</a:t>
            </a:r>
            <a:r>
              <a:rPr lang="en-US" altLang="ko-KR" sz="1600" dirty="0">
                <a:latin typeface="+mn-ea"/>
              </a:rPr>
              <a:t>[] scores = { 99, 97, 98 };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dirty="0" err="1">
                <a:latin typeface="+mn-ea"/>
              </a:rPr>
              <a:t>Arrays.sort</a:t>
            </a:r>
            <a:r>
              <a:rPr lang="en-US" altLang="ko-KR" sz="1600" dirty="0">
                <a:latin typeface="+mn-ea"/>
              </a:rPr>
              <a:t>(scores);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for(</a:t>
            </a:r>
            <a:r>
              <a:rPr lang="en-US" altLang="ko-KR" sz="1600" dirty="0" err="1">
                <a:latin typeface="+mn-ea"/>
              </a:rPr>
              <a:t>int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=0;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&lt;</a:t>
            </a:r>
            <a:r>
              <a:rPr lang="en-US" altLang="ko-KR" sz="1600" dirty="0" err="1">
                <a:latin typeface="+mn-ea"/>
              </a:rPr>
              <a:t>scores.length</a:t>
            </a:r>
            <a:r>
              <a:rPr lang="en-US" altLang="ko-KR" sz="1600" dirty="0">
                <a:latin typeface="+mn-ea"/>
              </a:rPr>
              <a:t>;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++) {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en-US" altLang="ko-KR" sz="1600" dirty="0">
                <a:latin typeface="+mn-ea"/>
              </a:rPr>
              <a:t>	</a:t>
            </a:r>
            <a:r>
              <a:rPr lang="en-US" altLang="ko-KR" sz="1600" dirty="0" err="1">
                <a:latin typeface="+mn-ea"/>
              </a:rPr>
              <a:t>System.out.println</a:t>
            </a:r>
            <a:r>
              <a:rPr lang="en-US" altLang="ko-KR" sz="1600" dirty="0">
                <a:latin typeface="+mn-ea"/>
              </a:rPr>
              <a:t>("scores[" +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 + "]=" + scores[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]);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}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String[] names = { "</a:t>
            </a:r>
            <a:r>
              <a:rPr lang="ko-KR" altLang="en-US" sz="1600" dirty="0">
                <a:latin typeface="+mn-ea"/>
              </a:rPr>
              <a:t>홍길동</a:t>
            </a:r>
            <a:r>
              <a:rPr lang="en-US" altLang="ko-KR" sz="1600" dirty="0">
                <a:latin typeface="+mn-ea"/>
              </a:rPr>
              <a:t>", "</a:t>
            </a:r>
            <a:r>
              <a:rPr lang="ko-KR" altLang="en-US" sz="1600" dirty="0">
                <a:latin typeface="+mn-ea"/>
              </a:rPr>
              <a:t>박동수</a:t>
            </a:r>
            <a:r>
              <a:rPr lang="en-US" altLang="ko-KR" sz="1600" dirty="0">
                <a:latin typeface="+mn-ea"/>
              </a:rPr>
              <a:t>", "</a:t>
            </a:r>
            <a:r>
              <a:rPr lang="ko-KR" altLang="en-US" sz="1600" dirty="0">
                <a:latin typeface="+mn-ea"/>
              </a:rPr>
              <a:t>김민수</a:t>
            </a:r>
            <a:r>
              <a:rPr lang="en-US" altLang="ko-KR" sz="1600" dirty="0">
                <a:latin typeface="+mn-ea"/>
              </a:rPr>
              <a:t>" };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dirty="0" err="1">
                <a:latin typeface="+mn-ea"/>
              </a:rPr>
              <a:t>Arrays.sort</a:t>
            </a:r>
            <a:r>
              <a:rPr lang="en-US" altLang="ko-KR" sz="1600" dirty="0">
                <a:latin typeface="+mn-ea"/>
              </a:rPr>
              <a:t>(names);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for(</a:t>
            </a:r>
            <a:r>
              <a:rPr lang="en-US" altLang="ko-KR" sz="1600" dirty="0" err="1">
                <a:latin typeface="+mn-ea"/>
              </a:rPr>
              <a:t>int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=0;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&lt;</a:t>
            </a:r>
            <a:r>
              <a:rPr lang="en-US" altLang="ko-KR" sz="1600" dirty="0" err="1">
                <a:latin typeface="+mn-ea"/>
              </a:rPr>
              <a:t>names.length</a:t>
            </a:r>
            <a:r>
              <a:rPr lang="en-US" altLang="ko-KR" sz="1600" dirty="0">
                <a:latin typeface="+mn-ea"/>
              </a:rPr>
              <a:t>;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++) {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	</a:t>
            </a:r>
            <a:r>
              <a:rPr lang="en-US" altLang="ko-KR" sz="1600" dirty="0" smtClean="0">
                <a:latin typeface="+mn-ea"/>
              </a:rPr>
              <a:t>  </a:t>
            </a:r>
            <a:r>
              <a:rPr lang="en-US" altLang="ko-KR" sz="1600" dirty="0" err="1" smtClean="0">
                <a:latin typeface="+mn-ea"/>
              </a:rPr>
              <a:t>System.out.println</a:t>
            </a:r>
            <a:r>
              <a:rPr lang="en-US" altLang="ko-KR" sz="1600" dirty="0">
                <a:latin typeface="+mn-ea"/>
              </a:rPr>
              <a:t>("names[" +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 + "]=" + names[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]);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}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Member m1 = new Member("</a:t>
            </a:r>
            <a:r>
              <a:rPr lang="ko-KR" altLang="en-US" sz="1600" dirty="0">
                <a:latin typeface="+mn-ea"/>
              </a:rPr>
              <a:t>홍길동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Member m2 = new Member("</a:t>
            </a:r>
            <a:r>
              <a:rPr lang="ko-KR" altLang="en-US" sz="1600" dirty="0">
                <a:latin typeface="+mn-ea"/>
              </a:rPr>
              <a:t>박동수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Member m3 = new Member("</a:t>
            </a:r>
            <a:r>
              <a:rPr lang="ko-KR" altLang="en-US" sz="1600" dirty="0">
                <a:latin typeface="+mn-ea"/>
              </a:rPr>
              <a:t>김민수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Member[] members = { m1, m2, m3 };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dirty="0" err="1">
                <a:latin typeface="+mn-ea"/>
              </a:rPr>
              <a:t>Arrays.sort</a:t>
            </a:r>
            <a:r>
              <a:rPr lang="en-US" altLang="ko-KR" sz="1600" dirty="0">
                <a:latin typeface="+mn-ea"/>
              </a:rPr>
              <a:t>(members);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for(</a:t>
            </a:r>
            <a:r>
              <a:rPr lang="en-US" altLang="ko-KR" sz="1600" dirty="0" err="1">
                <a:latin typeface="+mn-ea"/>
              </a:rPr>
              <a:t>int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=0;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&lt;</a:t>
            </a:r>
            <a:r>
              <a:rPr lang="en-US" altLang="ko-KR" sz="1600" dirty="0" err="1">
                <a:latin typeface="+mn-ea"/>
              </a:rPr>
              <a:t>members.length</a:t>
            </a:r>
            <a:r>
              <a:rPr lang="en-US" altLang="ko-KR" sz="1600" dirty="0">
                <a:latin typeface="+mn-ea"/>
              </a:rPr>
              <a:t>;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++) {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	</a:t>
            </a:r>
            <a:r>
              <a:rPr lang="en-US" altLang="ko-KR" sz="1600" dirty="0" err="1">
                <a:latin typeface="+mn-ea"/>
              </a:rPr>
              <a:t>System.out.println</a:t>
            </a:r>
            <a:r>
              <a:rPr lang="en-US" altLang="ko-KR" sz="1600" dirty="0">
                <a:latin typeface="+mn-ea"/>
              </a:rPr>
              <a:t>("members[" + 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 + "].name=" + members[</a:t>
            </a:r>
            <a:r>
              <a:rPr lang="en-US" altLang="ko-KR" sz="1600" dirty="0" err="1">
                <a:latin typeface="+mn-ea"/>
              </a:rPr>
              <a:t>i</a:t>
            </a:r>
            <a:r>
              <a:rPr lang="en-US" altLang="ko-KR" sz="1600" dirty="0">
                <a:latin typeface="+mn-ea"/>
              </a:rPr>
              <a:t>].name);</a:t>
            </a:r>
          </a:p>
          <a:p>
            <a:pPr marL="0" indent="0" defTabSz="1793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		}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022822" y="914400"/>
            <a:ext cx="5797876" cy="4031873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Member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implements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Comparable&lt;Member&gt; {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   String </a:t>
            </a:r>
            <a:r>
              <a:rPr lang="en-US" altLang="ko-KR" sz="1600" dirty="0">
                <a:solidFill>
                  <a:srgbClr val="0000C0"/>
                </a:solidFill>
                <a:latin typeface="+mn-ea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   Member(String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 {</a:t>
            </a:r>
          </a:p>
          <a:p>
            <a:r>
              <a:rPr lang="en-US" altLang="ko-KR" sz="1600" dirty="0" smtClean="0">
                <a:solidFill>
                  <a:srgbClr val="7F0055"/>
                </a:solidFill>
                <a:latin typeface="+mn-ea"/>
              </a:rPr>
              <a:t>        this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600" dirty="0" smtClean="0">
                <a:solidFill>
                  <a:srgbClr val="0000C0"/>
                </a:solidFill>
                <a:latin typeface="+mn-ea"/>
              </a:rPr>
              <a:t>name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=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   }</a:t>
            </a:r>
          </a:p>
          <a:p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rgbClr val="646464"/>
                </a:solidFill>
                <a:latin typeface="+mn-ea"/>
              </a:rPr>
              <a:t>   @</a:t>
            </a:r>
            <a:r>
              <a:rPr lang="en-US" altLang="ko-KR" sz="1600" dirty="0">
                <a:solidFill>
                  <a:srgbClr val="646464"/>
                </a:solidFill>
                <a:latin typeface="+mn-ea"/>
              </a:rPr>
              <a:t>Override</a:t>
            </a:r>
          </a:p>
          <a:p>
            <a:r>
              <a:rPr lang="en-US" altLang="ko-KR" sz="1600" dirty="0" smtClean="0">
                <a:solidFill>
                  <a:srgbClr val="7F0055"/>
                </a:solidFill>
                <a:latin typeface="+mn-ea"/>
              </a:rPr>
              <a:t>    public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compareTo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(Member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o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 {</a:t>
            </a:r>
          </a:p>
          <a:p>
            <a:r>
              <a:rPr lang="en-US" altLang="ko-KR" sz="1600" dirty="0" smtClean="0">
                <a:solidFill>
                  <a:srgbClr val="7F0055"/>
                </a:solidFill>
                <a:latin typeface="+mn-ea"/>
              </a:rPr>
              <a:t>         return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0000C0"/>
                </a:solidFill>
                <a:latin typeface="+mn-ea"/>
              </a:rPr>
              <a:t>name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.compareTo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o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600" dirty="0">
                <a:solidFill>
                  <a:srgbClr val="0000C0"/>
                </a:solidFill>
                <a:latin typeface="+mn-ea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    }</a:t>
            </a:r>
          </a:p>
          <a:p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rgbClr val="646464"/>
                </a:solidFill>
                <a:latin typeface="+mn-ea"/>
              </a:rPr>
              <a:t>   @</a:t>
            </a:r>
            <a:r>
              <a:rPr lang="en-US" altLang="ko-KR" sz="1600" dirty="0">
                <a:solidFill>
                  <a:srgbClr val="646464"/>
                </a:solidFill>
                <a:latin typeface="+mn-ea"/>
              </a:rPr>
              <a:t>Override</a:t>
            </a:r>
          </a:p>
          <a:p>
            <a:r>
              <a:rPr lang="en-US" altLang="ko-KR" sz="1600" dirty="0" smtClean="0">
                <a:solidFill>
                  <a:srgbClr val="7F0055"/>
                </a:solidFill>
                <a:latin typeface="+mn-ea"/>
              </a:rPr>
              <a:t>    public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String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toString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() {</a:t>
            </a:r>
          </a:p>
          <a:p>
            <a:r>
              <a:rPr lang="en-US" altLang="ko-KR" sz="1600" dirty="0" smtClean="0">
                <a:solidFill>
                  <a:srgbClr val="7F0055"/>
                </a:solidFill>
                <a:latin typeface="+mn-ea"/>
              </a:rPr>
              <a:t>        return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"Member [name="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600" dirty="0">
                <a:solidFill>
                  <a:srgbClr val="0000C0"/>
                </a:solidFill>
                <a:latin typeface="+mn-ea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"]"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   }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50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자바가 제공하는 라이브러리도 기능별로 패키지로 묶여서 제공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2</a:t>
            </a:fld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622" y="1595892"/>
            <a:ext cx="9730776" cy="41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5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n-ea"/>
              </a:rPr>
              <a:t>java.util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/>
              <a:t>배열 항목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469" y="914400"/>
            <a:ext cx="7375113" cy="5594465"/>
          </a:xfr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smtClean="0">
                <a:solidFill>
                  <a:srgbClr val="00B050"/>
                </a:solidFill>
                <a:latin typeface="+mn-ea"/>
              </a:rPr>
              <a:t>  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main(String[] </a:t>
            </a:r>
            <a:r>
              <a:rPr lang="en-US" altLang="ko-KR" sz="1600" dirty="0" err="1">
                <a:solidFill>
                  <a:srgbClr val="6A3E3E"/>
                </a:solidFill>
                <a:latin typeface="+mn-ea"/>
              </a:rPr>
              <a:t>args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 {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altLang="ko-KR" sz="1600" dirty="0" smtClean="0">
                <a:solidFill>
                  <a:srgbClr val="7F0055"/>
                </a:solidFill>
                <a:latin typeface="+mn-ea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fr-FR" altLang="ko-KR" sz="1600" dirty="0">
                <a:solidFill>
                  <a:srgbClr val="6A3E3E"/>
                </a:solidFill>
                <a:latin typeface="+mn-ea"/>
              </a:rPr>
              <a:t>scores</a:t>
            </a:r>
            <a:r>
              <a:rPr lang="fr-FR" altLang="ko-KR" sz="1600" dirty="0">
                <a:solidFill>
                  <a:srgbClr val="000000"/>
                </a:solidFill>
                <a:latin typeface="+mn-ea"/>
              </a:rPr>
              <a:t> = { 99, 97, 98 };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sort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scores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); 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600" i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+mn-ea"/>
              </a:rPr>
              <a:t>Arrays.toString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 smtClean="0">
                <a:solidFill>
                  <a:srgbClr val="6A3E3E"/>
                </a:solidFill>
                <a:latin typeface="+mn-ea"/>
              </a:rPr>
              <a:t>scores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));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index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binarySearch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scores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, 99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);  </a:t>
            </a:r>
            <a:r>
              <a:rPr lang="en-US" altLang="ko-KR" sz="1600" dirty="0" smtClean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+mn-ea"/>
              </a:rPr>
              <a:t>기본 </a:t>
            </a:r>
            <a:r>
              <a:rPr lang="ko-KR" altLang="en-US" sz="1600" dirty="0" err="1">
                <a:solidFill>
                  <a:srgbClr val="3F7F5F"/>
                </a:solidFill>
                <a:latin typeface="+mn-ea"/>
              </a:rPr>
              <a:t>타입값</a:t>
            </a:r>
            <a:r>
              <a:rPr lang="ko-KR" altLang="en-US" sz="1600" dirty="0">
                <a:solidFill>
                  <a:srgbClr val="3F7F5F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3F7F5F"/>
                </a:solidFill>
                <a:latin typeface="+mn-ea"/>
              </a:rPr>
              <a:t>검색</a:t>
            </a:r>
            <a:endParaRPr lang="en-US" altLang="ko-KR" sz="1600" i="1" dirty="0">
              <a:solidFill>
                <a:srgbClr val="000000"/>
              </a:solidFill>
              <a:latin typeface="+mn-ea"/>
            </a:endParaRP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600" i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latin typeface="+mn-ea"/>
              </a:rPr>
              <a:t>찾은 인덱스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: "</a:t>
            </a:r>
            <a:r>
              <a:rPr lang="ko-KR" altLang="en-US" sz="1600" i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+ 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index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600" dirty="0">
              <a:latin typeface="+mn-ea"/>
            </a:endParaRP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names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= { 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+mn-ea"/>
              </a:rPr>
              <a:t>홍길동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+mn-ea"/>
              </a:rPr>
              <a:t>박동수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+mn-ea"/>
              </a:rPr>
              <a:t>김민수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};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sort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names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); 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600" i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+mn-ea"/>
              </a:rPr>
              <a:t>Arrays.toString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 smtClean="0">
                <a:solidFill>
                  <a:srgbClr val="6A3E3E"/>
                </a:solidFill>
                <a:latin typeface="+mn-ea"/>
              </a:rPr>
              <a:t>names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));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index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binarySearch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names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latin typeface="+mn-ea"/>
              </a:rPr>
              <a:t>홍길동</a:t>
            </a:r>
            <a:r>
              <a:rPr lang="en-US" altLang="ko-KR" sz="1600" i="1" dirty="0" smtClean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);  </a:t>
            </a:r>
            <a:r>
              <a:rPr lang="en-US" altLang="ko-KR" sz="1600" dirty="0" smtClean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+mn-ea"/>
              </a:rPr>
              <a:t>문자열 </a:t>
            </a:r>
            <a:r>
              <a:rPr lang="ko-KR" altLang="en-US" sz="1600" dirty="0" smtClean="0">
                <a:solidFill>
                  <a:srgbClr val="3F7F5F"/>
                </a:solidFill>
                <a:latin typeface="+mn-ea"/>
              </a:rPr>
              <a:t>검색</a:t>
            </a:r>
            <a:endParaRPr lang="en-US" altLang="ko-KR" sz="1600" i="1" dirty="0">
              <a:solidFill>
                <a:srgbClr val="000000"/>
              </a:solidFill>
              <a:latin typeface="+mn-ea"/>
            </a:endParaRP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600" i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latin typeface="+mn-ea"/>
              </a:rPr>
              <a:t>찾은 인덱스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: "</a:t>
            </a:r>
            <a:r>
              <a:rPr lang="ko-KR" altLang="en-US" sz="1600" i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+ 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index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600" dirty="0">
              <a:latin typeface="+mn-ea"/>
            </a:endParaRP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Member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Member(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+mn-ea"/>
              </a:rPr>
              <a:t>홍길동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Member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m2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Member(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+mn-ea"/>
              </a:rPr>
              <a:t>박동수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Member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m3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Member(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+mn-ea"/>
              </a:rPr>
              <a:t>김민수</a:t>
            </a:r>
            <a:r>
              <a:rPr lang="en-US" altLang="ko-KR" sz="16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Member[]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members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{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m2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m3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};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sort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members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);  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600" i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+mn-ea"/>
              </a:rPr>
              <a:t>Arrays.toString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 smtClean="0">
                <a:solidFill>
                  <a:srgbClr val="6A3E3E"/>
                </a:solidFill>
                <a:latin typeface="+mn-ea"/>
              </a:rPr>
              <a:t>members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));</a:t>
            </a: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6A3E3E"/>
                </a:solidFill>
                <a:latin typeface="+mn-ea"/>
              </a:rPr>
              <a:t>index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Arrays.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binarySearch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members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m1</a:t>
            </a:r>
            <a:r>
              <a:rPr lang="en-US" altLang="ko-KR" sz="1600" i="1" dirty="0" smtClean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6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+mn-ea"/>
              </a:rPr>
              <a:t>객체 검색</a:t>
            </a:r>
            <a:endParaRPr lang="en-US" altLang="ko-KR" sz="1600" i="1" dirty="0">
              <a:solidFill>
                <a:srgbClr val="000000"/>
              </a:solidFill>
              <a:latin typeface="+mn-ea"/>
            </a:endParaRPr>
          </a:p>
          <a:p>
            <a:pPr marL="475488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600" i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600" i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latin typeface="+mn-ea"/>
              </a:rPr>
              <a:t>찾은 인덱스</a:t>
            </a:r>
            <a:r>
              <a:rPr lang="en-US" altLang="ko-KR" sz="1600" i="1" dirty="0">
                <a:solidFill>
                  <a:srgbClr val="2A00FF"/>
                </a:solidFill>
                <a:latin typeface="+mn-ea"/>
              </a:rPr>
              <a:t>: "</a:t>
            </a:r>
            <a:r>
              <a:rPr lang="ko-KR" altLang="en-US" sz="1600" i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+ </a:t>
            </a:r>
            <a:r>
              <a:rPr lang="en-US" altLang="ko-KR" sz="1600" i="1" dirty="0">
                <a:solidFill>
                  <a:srgbClr val="6A3E3E"/>
                </a:solidFill>
                <a:latin typeface="+mn-ea"/>
              </a:rPr>
              <a:t>index</a:t>
            </a:r>
            <a:r>
              <a:rPr lang="en-US" altLang="ko-KR" sz="1600" i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 }</a:t>
            </a:r>
            <a:r>
              <a:rPr lang="en-US" altLang="ko-KR" sz="1600" dirty="0" smtClean="0">
                <a:solidFill>
                  <a:srgbClr val="00B050"/>
                </a:solidFill>
                <a:latin typeface="+mn-ea"/>
              </a:rPr>
              <a:t> 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891" y="3711632"/>
            <a:ext cx="6438900" cy="14192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4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b="1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예외처리</a:t>
            </a:r>
            <a:endParaRPr lang="ko-KR" altLang="en-US" sz="4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87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예외란</a:t>
            </a:r>
            <a:r>
              <a:rPr lang="en-US" altLang="ko-KR" dirty="0" smtClean="0">
                <a:latin typeface="+mn-ea"/>
                <a:ea typeface="+mn-ea"/>
              </a:rPr>
              <a:t>?</a:t>
            </a:r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209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20000"/>
              </a:spcAft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익셉션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(exception,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Aft>
                <a:spcPct val="20000"/>
              </a:spcAft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프로그램 실행 중에 발생하는 에러</a:t>
            </a:r>
          </a:p>
          <a:p>
            <a:pPr lvl="1">
              <a:spcAft>
                <a:spcPct val="20000"/>
              </a:spcAft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try-catch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문에 의해 처리되거나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밖으로 던져짐</a:t>
            </a:r>
          </a:p>
          <a:p>
            <a:pPr lvl="1">
              <a:spcAft>
                <a:spcPct val="20000"/>
              </a:spcAft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나누는 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배열의 인덱스 한계 초과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하드웨어 에러 등</a:t>
            </a:r>
          </a:p>
          <a:p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익셉션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객체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(exception object)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익셉션을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표현하는 객체</a:t>
            </a:r>
          </a:p>
          <a:p>
            <a:pPr lvl="1"/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72A1BF68-03CB-4049-83E0-FC8B0AC9459A}" type="slidenum">
              <a:rPr lang="en-US" altLang="ko-KR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7" y="3466248"/>
            <a:ext cx="5322715" cy="292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058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 smtClean="0"/>
              <a:t>예외 처리기의 기본 형식</a:t>
            </a:r>
          </a:p>
        </p:txBody>
      </p:sp>
      <p:sp>
        <p:nvSpPr>
          <p:cNvPr id="21299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C01B9E4A-8BDF-4FEE-908C-656A9FF5C128}" type="slidenum">
              <a:rPr lang="en-US" altLang="ko-KR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1922255" y="967815"/>
            <a:ext cx="8219768" cy="5478423"/>
          </a:xfrm>
          <a:prstGeom prst="rect">
            <a:avLst/>
          </a:prstGeom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</a:rPr>
              <a:t>try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pPr>
              <a:lnSpc>
                <a:spcPts val="3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예외가 발생할 수 있는 코드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예외가 발생하면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lnSpc>
                <a:spcPts val="3000"/>
              </a:lnSpc>
            </a:pP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 //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더 이상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try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블록 내부의 나머지 문장은 실행하지 않음</a:t>
            </a:r>
          </a:p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//try, catch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블록은 독립된 블록</a:t>
            </a:r>
            <a:endParaRPr lang="en-US" altLang="ko-KR" sz="2000" b="1" dirty="0">
              <a:solidFill>
                <a:srgbClr val="339966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 // try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에서 정의된 변수는 다른 블록에서 사용 불가</a:t>
            </a:r>
          </a:p>
          <a:p>
            <a:pPr>
              <a:lnSpc>
                <a:spcPts val="3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}</a:t>
            </a:r>
            <a:r>
              <a:rPr lang="en-US" altLang="ko-KR" sz="2000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</a:rPr>
              <a:t>catch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예외종류  참조변수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){</a:t>
            </a:r>
          </a:p>
          <a:p>
            <a:pPr>
              <a:lnSpc>
                <a:spcPts val="3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예외를 처리하는 코드</a:t>
            </a:r>
          </a:p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예외 종류에 따라 다수의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catch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블록 가능</a:t>
            </a:r>
            <a:endParaRPr lang="en-US" altLang="ko-KR" sz="2000" b="1" dirty="0">
              <a:solidFill>
                <a:srgbClr val="339966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//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이때 발생한 예외 종류와 일치하는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catch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블록 시행</a:t>
            </a:r>
          </a:p>
          <a:p>
            <a:pPr>
              <a:lnSpc>
                <a:spcPts val="3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} </a:t>
            </a:r>
            <a:r>
              <a:rPr lang="en-US" altLang="ko-KR" sz="2000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</a:rPr>
              <a:t>finally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>
              <a:lnSpc>
                <a:spcPts val="3000"/>
              </a:lnSpc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//try 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블록이 끝나면 무조건 실행</a:t>
            </a:r>
            <a:endParaRPr lang="en-US" altLang="ko-KR" sz="2000" b="1" dirty="0">
              <a:solidFill>
                <a:srgbClr val="339966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  //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예외가 발생하여도 항상 실행</a:t>
            </a:r>
            <a:endParaRPr lang="en-US" altLang="ko-KR" sz="2000" b="1" dirty="0">
              <a:solidFill>
                <a:srgbClr val="339966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     //</a:t>
            </a:r>
            <a:r>
              <a:rPr lang="ko-KR" altLang="en-US" sz="2000" b="1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생략 가능 </a:t>
            </a:r>
          </a:p>
          <a:p>
            <a:pPr>
              <a:lnSpc>
                <a:spcPts val="3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13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1705" y="1134730"/>
            <a:ext cx="8336007" cy="2919972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ko-KR" sz="2000" b="1" dirty="0">
                <a:latin typeface="+mn-ea"/>
              </a:rPr>
              <a:t>public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class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BadIndex</a:t>
            </a:r>
            <a:r>
              <a:rPr lang="en-US" altLang="ko-KR" sz="2000" dirty="0">
                <a:latin typeface="+mn-ea"/>
              </a:rPr>
              <a:t> {</a:t>
            </a: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b="1" dirty="0">
                <a:latin typeface="+mn-ea"/>
              </a:rPr>
              <a:t>public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static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void</a:t>
            </a:r>
            <a:r>
              <a:rPr lang="en-US" altLang="ko-KR" sz="2000" dirty="0">
                <a:latin typeface="+mn-ea"/>
              </a:rPr>
              <a:t> main(String[] </a:t>
            </a:r>
            <a:r>
              <a:rPr lang="en-US" altLang="ko-KR" sz="2000" dirty="0" err="1">
                <a:latin typeface="+mn-ea"/>
              </a:rPr>
              <a:t>args</a:t>
            </a:r>
            <a:r>
              <a:rPr lang="en-US" altLang="ko-KR" sz="2000" dirty="0">
                <a:latin typeface="+mn-ea"/>
              </a:rPr>
              <a:t>) {</a:t>
            </a:r>
          </a:p>
          <a:p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[] array = </a:t>
            </a:r>
            <a:r>
              <a:rPr lang="en-US" altLang="ko-KR" sz="2000" b="1" dirty="0">
                <a:latin typeface="+mn-ea"/>
              </a:rPr>
              <a:t>new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[10];</a:t>
            </a:r>
          </a:p>
          <a:p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b="1" dirty="0">
                <a:latin typeface="+mn-ea"/>
              </a:rPr>
              <a:t>for</a:t>
            </a:r>
            <a:r>
              <a:rPr lang="en-US" altLang="ko-KR" sz="2000" dirty="0">
                <a:latin typeface="+mn-ea"/>
              </a:rPr>
              <a:t> (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= 0;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&lt; 10;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++)</a:t>
            </a:r>
          </a:p>
          <a:p>
            <a:r>
              <a:rPr lang="en-US" altLang="ko-KR" sz="2000" dirty="0">
                <a:latin typeface="+mn-ea"/>
              </a:rPr>
              <a:t>			array[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] = 0;</a:t>
            </a:r>
          </a:p>
          <a:p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result = 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</a:rPr>
              <a:t>array[12];</a:t>
            </a:r>
          </a:p>
          <a:p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System.</a:t>
            </a:r>
            <a:r>
              <a:rPr lang="en-US" altLang="ko-KR" sz="2000" b="1" i="1" dirty="0" err="1">
                <a:latin typeface="+mn-ea"/>
              </a:rPr>
              <a:t>out</a:t>
            </a:r>
            <a:r>
              <a:rPr lang="en-US" altLang="ko-KR" sz="2000" dirty="0" err="1">
                <a:latin typeface="+mn-ea"/>
              </a:rPr>
              <a:t>.println</a:t>
            </a:r>
            <a:r>
              <a:rPr lang="en-US" altLang="ko-KR" sz="2000" dirty="0">
                <a:latin typeface="+mn-ea"/>
              </a:rPr>
              <a:t>("</a:t>
            </a:r>
            <a:r>
              <a:rPr lang="ko-KR" altLang="en-US" sz="2000" dirty="0">
                <a:latin typeface="+mn-ea"/>
              </a:rPr>
              <a:t>과연 이 문장이 실행될까요</a:t>
            </a:r>
            <a:r>
              <a:rPr lang="en-US" altLang="ko-KR" sz="2000" dirty="0">
                <a:latin typeface="+mn-ea"/>
              </a:rPr>
              <a:t>?");</a:t>
            </a:r>
            <a:endParaRPr lang="ko-KR" altLang="en-US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	</a:t>
            </a:r>
            <a:r>
              <a:rPr lang="en-US" altLang="ko-KR" sz="2000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예외의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33</a:t>
            </a:fld>
            <a:endParaRPr lang="en-US"/>
          </a:p>
        </p:txBody>
      </p:sp>
      <p:sp>
        <p:nvSpPr>
          <p:cNvPr id="1373192" name="AutoShape 8"/>
          <p:cNvSpPr>
            <a:spLocks/>
          </p:cNvSpPr>
          <p:nvPr/>
        </p:nvSpPr>
        <p:spPr bwMode="auto">
          <a:xfrm>
            <a:off x="8519513" y="1647940"/>
            <a:ext cx="1320800" cy="681037"/>
          </a:xfrm>
          <a:prstGeom prst="borderCallout1">
            <a:avLst>
              <a:gd name="adj1" fmla="val 16782"/>
              <a:gd name="adj2" fmla="val -5769"/>
              <a:gd name="adj3" fmla="val 202097"/>
              <a:gd name="adj4" fmla="val -12992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+mn-ea"/>
              </a:rPr>
              <a:t>실행되지 않음</a:t>
            </a:r>
            <a:r>
              <a:rPr lang="en-US" altLang="ko-KR">
                <a:solidFill>
                  <a:srgbClr val="FF0000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06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3224" y="1103534"/>
            <a:ext cx="9797313" cy="515595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b="1" dirty="0">
                <a:latin typeface="+mn-ea"/>
              </a:rPr>
              <a:t>public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class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BadIndex2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b="1" dirty="0">
                <a:latin typeface="+mn-ea"/>
              </a:rPr>
              <a:t>public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static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void</a:t>
            </a:r>
            <a:r>
              <a:rPr lang="en-US" altLang="ko-KR" sz="2000" dirty="0">
                <a:latin typeface="+mn-ea"/>
              </a:rPr>
              <a:t> main(String[] </a:t>
            </a:r>
            <a:r>
              <a:rPr lang="en-US" altLang="ko-KR" sz="2000" dirty="0" err="1">
                <a:latin typeface="+mn-ea"/>
              </a:rPr>
              <a:t>args</a:t>
            </a:r>
            <a:r>
              <a:rPr lang="en-US" altLang="ko-KR" sz="2000" dirty="0">
                <a:latin typeface="+mn-ea"/>
              </a:rPr>
              <a:t>) {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[] array = </a:t>
            </a:r>
            <a:r>
              <a:rPr lang="en-US" altLang="ko-KR" sz="2000" b="1" dirty="0">
                <a:latin typeface="+mn-ea"/>
              </a:rPr>
              <a:t>new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[10];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b="1" dirty="0">
                <a:latin typeface="+mn-ea"/>
              </a:rPr>
              <a:t>for</a:t>
            </a:r>
            <a:r>
              <a:rPr lang="en-US" altLang="ko-KR" sz="2000" dirty="0">
                <a:latin typeface="+mn-ea"/>
              </a:rPr>
              <a:t> (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= 0;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&lt; 10;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++)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	array[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] = 0;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b="1" dirty="0">
                <a:latin typeface="+mn-ea"/>
              </a:rPr>
              <a:t>try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	</a:t>
            </a:r>
            <a:r>
              <a:rPr lang="en-US" altLang="ko-KR" sz="2000" b="1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u="sng" dirty="0">
                <a:latin typeface="+mn-ea"/>
              </a:rPr>
              <a:t>result = array[12];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} </a:t>
            </a:r>
            <a:r>
              <a:rPr lang="en-US" altLang="ko-KR" sz="2000" b="1" dirty="0">
                <a:latin typeface="+mn-ea"/>
              </a:rPr>
              <a:t>catch</a:t>
            </a:r>
            <a:r>
              <a:rPr lang="en-US" altLang="ko-KR" sz="2000" dirty="0">
                <a:latin typeface="+mn-ea"/>
              </a:rPr>
              <a:t> (</a:t>
            </a:r>
            <a:r>
              <a:rPr lang="en-US" altLang="ko-KR" sz="2000" dirty="0" err="1">
                <a:latin typeface="+mn-ea"/>
              </a:rPr>
              <a:t>ArrayIndexOutOfBoundsException</a:t>
            </a:r>
            <a:r>
              <a:rPr lang="en-US" altLang="ko-KR" sz="2000" dirty="0">
                <a:latin typeface="+mn-ea"/>
              </a:rPr>
              <a:t> e) {</a:t>
            </a: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			</a:t>
            </a:r>
            <a:r>
              <a:rPr lang="en-US" altLang="ko-KR" sz="2000" dirty="0" err="1">
                <a:latin typeface="+mn-ea"/>
              </a:rPr>
              <a:t>System.</a:t>
            </a:r>
            <a:r>
              <a:rPr lang="en-US" altLang="ko-KR" sz="2000" b="1" i="1" dirty="0" err="1">
                <a:latin typeface="+mn-ea"/>
              </a:rPr>
              <a:t>out</a:t>
            </a:r>
            <a:r>
              <a:rPr lang="en-US" altLang="ko-KR" sz="2000" dirty="0" err="1">
                <a:latin typeface="+mn-ea"/>
              </a:rPr>
              <a:t>.println</a:t>
            </a:r>
            <a:r>
              <a:rPr lang="en-US" altLang="ko-KR" sz="2000" dirty="0">
                <a:latin typeface="+mn-ea"/>
              </a:rPr>
              <a:t>("</a:t>
            </a:r>
            <a:r>
              <a:rPr lang="ko-KR" altLang="en-US" sz="2000" dirty="0">
                <a:latin typeface="+mn-ea"/>
              </a:rPr>
              <a:t>배열의 인덱스가 </a:t>
            </a:r>
            <a:r>
              <a:rPr lang="ko-KR" altLang="en-US" sz="2000" dirty="0" smtClean="0">
                <a:latin typeface="+mn-ea"/>
              </a:rPr>
              <a:t>잘못되었습니다</a:t>
            </a:r>
            <a:r>
              <a:rPr lang="en-US" altLang="ko-KR" sz="2000" dirty="0">
                <a:latin typeface="+mn-ea"/>
              </a:rPr>
              <a:t>.");</a:t>
            </a:r>
            <a:endParaRPr lang="ko-KR" altLang="en-US" sz="20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2000" dirty="0">
                <a:latin typeface="+mn-ea"/>
              </a:rPr>
              <a:t>		</a:t>
            </a:r>
            <a:r>
              <a:rPr lang="en-US" altLang="ko-KR" sz="2000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System.</a:t>
            </a:r>
            <a:r>
              <a:rPr lang="en-US" altLang="ko-KR" sz="2000" b="1" i="1" dirty="0" err="1">
                <a:latin typeface="+mn-ea"/>
              </a:rPr>
              <a:t>out</a:t>
            </a:r>
            <a:r>
              <a:rPr lang="en-US" altLang="ko-KR" sz="2000" dirty="0" err="1">
                <a:latin typeface="+mn-ea"/>
              </a:rPr>
              <a:t>.println</a:t>
            </a:r>
            <a:r>
              <a:rPr lang="en-US" altLang="ko-KR" sz="2000" dirty="0">
                <a:latin typeface="+mn-ea"/>
              </a:rPr>
              <a:t>("</a:t>
            </a:r>
            <a:r>
              <a:rPr lang="ko-KR" altLang="en-US" sz="2000" dirty="0">
                <a:latin typeface="+mn-ea"/>
              </a:rPr>
              <a:t>과연 이 문장이 실행될까요</a:t>
            </a:r>
            <a:r>
              <a:rPr lang="en-US" altLang="ko-KR" sz="2000" dirty="0">
                <a:latin typeface="+mn-ea"/>
              </a:rPr>
              <a:t>?");</a:t>
            </a:r>
            <a:endParaRPr lang="ko-KR" altLang="en-US" sz="20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2000" dirty="0">
                <a:latin typeface="+mn-ea"/>
              </a:rPr>
              <a:t>	</a:t>
            </a:r>
            <a:r>
              <a:rPr lang="en-US" altLang="ko-KR" sz="2000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2000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try-catch </a:t>
            </a:r>
            <a:r>
              <a:rPr lang="ko-KR" altLang="en-US" dirty="0">
                <a:latin typeface="+mn-ea"/>
                <a:ea typeface="+mn-ea"/>
              </a:rPr>
              <a:t>블록으로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예외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>
                <a:latin typeface="+mn-ea"/>
                <a:ea typeface="+mn-ea"/>
              </a:rPr>
              <a:t>try/catch </a:t>
            </a:r>
            <a:r>
              <a:rPr lang="ko-KR" altLang="en-US" dirty="0">
                <a:latin typeface="+mn-ea"/>
                <a:ea typeface="+mn-ea"/>
              </a:rPr>
              <a:t>블록에서의 실행 흐름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D76F7-A14F-42E6-A11F-585DCBDD3DE3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 rotWithShape="1">
          <a:blip r:embed="rId2"/>
          <a:srcRect t="7530"/>
          <a:stretch/>
        </p:blipFill>
        <p:spPr bwMode="auto">
          <a:xfrm>
            <a:off x="827569" y="1189164"/>
            <a:ext cx="10431981" cy="472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5" y="1607204"/>
            <a:ext cx="10804851" cy="370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15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try-with-resources </a:t>
            </a:r>
            <a:r>
              <a:rPr lang="ko-KR" altLang="en-US" dirty="0">
                <a:latin typeface="+mn-ea"/>
                <a:ea typeface="+mn-ea"/>
              </a:rPr>
              <a:t>문장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 try-with-resources </a:t>
            </a:r>
            <a:r>
              <a:rPr lang="ko-KR" altLang="en-US" dirty="0" smtClean="0">
                <a:latin typeface="+mn-ea"/>
              </a:rPr>
              <a:t>문장은 </a:t>
            </a:r>
            <a:r>
              <a:rPr lang="ko-KR" altLang="en-US" dirty="0">
                <a:latin typeface="+mn-ea"/>
              </a:rPr>
              <a:t>문장의 끝에서 리소스들이 자동으로 </a:t>
            </a:r>
            <a:r>
              <a:rPr lang="ko-KR" altLang="en-US" dirty="0" err="1">
                <a:latin typeface="+mn-ea"/>
              </a:rPr>
              <a:t>닫혀지게</a:t>
            </a:r>
            <a:r>
              <a:rPr lang="ko-KR" altLang="en-US" dirty="0">
                <a:latin typeface="+mn-ea"/>
              </a:rPr>
              <a:t> 한다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try-with-resources </a:t>
            </a:r>
            <a:r>
              <a:rPr lang="ko-KR" altLang="en-US" dirty="0" smtClean="0">
                <a:latin typeface="+mn-ea"/>
              </a:rPr>
              <a:t>문장은 </a:t>
            </a:r>
            <a:r>
              <a:rPr lang="en-US" altLang="ko-KR" dirty="0" smtClean="0">
                <a:latin typeface="+mn-ea"/>
              </a:rPr>
              <a:t>Java </a:t>
            </a:r>
            <a:r>
              <a:rPr lang="en-US" altLang="ko-KR" dirty="0">
                <a:latin typeface="+mn-ea"/>
              </a:rPr>
              <a:t>SE 7</a:t>
            </a:r>
            <a:r>
              <a:rPr lang="ko-KR" altLang="en-US" dirty="0">
                <a:latin typeface="+mn-ea"/>
              </a:rPr>
              <a:t>버전부터 </a:t>
            </a:r>
            <a:r>
              <a:rPr lang="ko-KR" altLang="en-US" dirty="0" smtClean="0">
                <a:latin typeface="+mn-ea"/>
              </a:rPr>
              <a:t>추가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리소스 </a:t>
            </a:r>
            <a:r>
              <a:rPr lang="ko-KR" altLang="en-US" dirty="0">
                <a:latin typeface="+mn-ea"/>
              </a:rPr>
              <a:t>객체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각종 입출력스트림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서버소켓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소켓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각종 채널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 smtClean="0">
                <a:latin typeface="+mn-ea"/>
              </a:rPr>
              <a:t>java.lang.AutoCloseable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인터페이스 구현하고 있어야 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36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76" y="3376942"/>
            <a:ext cx="8039477" cy="14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694376" y="3192616"/>
            <a:ext cx="8165444" cy="3360584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dirty="0" err="1">
                <a:latin typeface="+mn-ea"/>
                <a:ea typeface="+mn-ea"/>
              </a:rPr>
              <a:t>ArrayList</a:t>
            </a:r>
            <a:r>
              <a:rPr lang="en-US" altLang="ko-KR" dirty="0">
                <a:latin typeface="+mn-ea"/>
                <a:ea typeface="+mn-ea"/>
              </a:rPr>
              <a:t>&lt;String&gt; list = new </a:t>
            </a:r>
            <a:r>
              <a:rPr lang="en-US" altLang="ko-KR" dirty="0" err="1">
                <a:latin typeface="+mn-ea"/>
                <a:ea typeface="+mn-ea"/>
              </a:rPr>
              <a:t>ArrayList</a:t>
            </a:r>
            <a:r>
              <a:rPr lang="en-US" altLang="ko-KR" dirty="0">
                <a:latin typeface="+mn-ea"/>
                <a:ea typeface="+mn-ea"/>
              </a:rPr>
              <a:t>&lt;String&gt;();</a:t>
            </a:r>
          </a:p>
          <a:p>
            <a:pPr marL="0" indent="0" latinLnBrk="0">
              <a:buNone/>
            </a:pPr>
            <a:r>
              <a:rPr lang="en-US" altLang="ko-KR" dirty="0" err="1">
                <a:latin typeface="+mn-ea"/>
                <a:ea typeface="+mn-ea"/>
              </a:rPr>
              <a:t>list.add</a:t>
            </a:r>
            <a:r>
              <a:rPr lang="en-US" altLang="ko-KR" dirty="0">
                <a:latin typeface="+mn-ea"/>
                <a:ea typeface="+mn-ea"/>
              </a:rPr>
              <a:t>(“</a:t>
            </a:r>
            <a:r>
              <a:rPr lang="en-US" altLang="ko-KR" dirty="0" err="1">
                <a:latin typeface="+mn-ea"/>
                <a:ea typeface="+mn-ea"/>
              </a:rPr>
              <a:t>item1</a:t>
            </a:r>
            <a:r>
              <a:rPr lang="en-US" altLang="ko-KR" dirty="0">
                <a:latin typeface="+mn-ea"/>
                <a:ea typeface="+mn-ea"/>
              </a:rPr>
              <a:t>”); </a:t>
            </a:r>
          </a:p>
          <a:p>
            <a:pPr marL="0" indent="0" latinLnBrk="0">
              <a:buNone/>
            </a:pPr>
            <a:r>
              <a:rPr lang="en-US" altLang="ko-KR" dirty="0" err="1">
                <a:latin typeface="+mn-ea"/>
                <a:ea typeface="+mn-ea"/>
              </a:rPr>
              <a:t>list.add</a:t>
            </a:r>
            <a:r>
              <a:rPr lang="en-US" altLang="ko-KR" dirty="0">
                <a:latin typeface="+mn-ea"/>
                <a:ea typeface="+mn-ea"/>
              </a:rPr>
              <a:t>(“</a:t>
            </a:r>
            <a:r>
              <a:rPr lang="en-US" altLang="ko-KR" dirty="0" err="1">
                <a:latin typeface="+mn-ea"/>
                <a:ea typeface="+mn-ea"/>
              </a:rPr>
              <a:t>item2</a:t>
            </a:r>
            <a:r>
              <a:rPr lang="en-US" altLang="ko-KR" dirty="0">
                <a:latin typeface="+mn-ea"/>
                <a:ea typeface="+mn-ea"/>
              </a:rPr>
              <a:t>”); </a:t>
            </a:r>
          </a:p>
          <a:p>
            <a:pPr marL="0" indent="0" latinLnBrk="0">
              <a:buNone/>
            </a:pPr>
            <a:r>
              <a:rPr lang="en-US" altLang="ko-KR" dirty="0" err="1">
                <a:latin typeface="+mn-ea"/>
                <a:ea typeface="+mn-ea"/>
              </a:rPr>
              <a:t>list.add</a:t>
            </a:r>
            <a:r>
              <a:rPr lang="en-US" altLang="ko-KR" dirty="0">
                <a:latin typeface="+mn-ea"/>
                <a:ea typeface="+mn-ea"/>
              </a:rPr>
              <a:t>(“</a:t>
            </a:r>
            <a:r>
              <a:rPr lang="en-US" altLang="ko-KR" dirty="0" err="1">
                <a:latin typeface="+mn-ea"/>
                <a:ea typeface="+mn-ea"/>
              </a:rPr>
              <a:t>item3</a:t>
            </a:r>
            <a:r>
              <a:rPr lang="en-US" altLang="ko-KR" dirty="0">
                <a:latin typeface="+mn-ea"/>
                <a:ea typeface="+mn-ea"/>
              </a:rPr>
              <a:t>”); 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try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+mn-ea"/>
                <a:ea typeface="+mn-ea"/>
              </a:rPr>
              <a:t>PrintWriter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 output = new </a:t>
            </a:r>
            <a:r>
              <a:rPr lang="en-US" altLang="ko-KR" dirty="0" err="1">
                <a:solidFill>
                  <a:srgbClr val="FF0000"/>
                </a:solidFill>
                <a:latin typeface="+mn-ea"/>
                <a:ea typeface="+mn-ea"/>
              </a:rPr>
              <a:t>PrintWriter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("</a:t>
            </a:r>
            <a:r>
              <a:rPr lang="en-US" altLang="ko-KR" dirty="0" err="1">
                <a:solidFill>
                  <a:srgbClr val="FF0000"/>
                </a:solidFill>
                <a:latin typeface="+mn-ea"/>
                <a:ea typeface="+mn-ea"/>
              </a:rPr>
              <a:t>myoutput.txt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"))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for (String s : list)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</a:t>
            </a:r>
            <a:r>
              <a:rPr lang="en-US" altLang="ko-KR" dirty="0" err="1">
                <a:latin typeface="+mn-ea"/>
                <a:ea typeface="+mn-ea"/>
              </a:rPr>
              <a:t>output.println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s.toLowerCase</a:t>
            </a:r>
            <a:r>
              <a:rPr lang="en-US" altLang="ko-KR" dirty="0">
                <a:latin typeface="+mn-ea"/>
                <a:ea typeface="+mn-ea"/>
              </a:rPr>
              <a:t>());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45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/>
              <a:t>예외의 종류</a:t>
            </a:r>
            <a:endParaRPr lang="en-US" altLang="ko-KR" dirty="0" smtClean="0"/>
          </a:p>
        </p:txBody>
      </p:sp>
      <p:sp>
        <p:nvSpPr>
          <p:cNvPr id="20483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unchecked exception</a:t>
            </a:r>
            <a:endParaRPr lang="en-US" altLang="ko-KR" b="1" dirty="0" smtClean="0">
              <a:latin typeface="+mn-ea"/>
            </a:endParaRPr>
          </a:p>
          <a:p>
            <a:pPr lvl="1"/>
            <a:r>
              <a:rPr lang="en-US" altLang="ko-KR" b="1" dirty="0" smtClean="0">
                <a:latin typeface="+mn-ea"/>
              </a:rPr>
              <a:t>Error</a:t>
            </a:r>
          </a:p>
          <a:p>
            <a:pPr lvl="2"/>
            <a:r>
              <a:rPr lang="ko-KR" altLang="en-US" dirty="0" smtClean="0">
                <a:latin typeface="+mn-ea"/>
              </a:rPr>
              <a:t>자바 가상 기계 안에서 치명적인 오류가 발생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b="1" dirty="0" err="1" smtClean="0">
                <a:latin typeface="+mn-ea"/>
              </a:rPr>
              <a:t>RuntimeException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</a:rPr>
              <a:t>프로그래밍 버그나 논리 오류에서 기인한다</a:t>
            </a:r>
            <a:r>
              <a:rPr lang="en-US" altLang="ko-KR" dirty="0" smtClean="0">
                <a:latin typeface="+mn-ea"/>
              </a:rPr>
              <a:t>. </a:t>
            </a:r>
            <a:endParaRPr lang="ko-KR" altLang="en-US" dirty="0" smtClean="0">
              <a:latin typeface="+mn-ea"/>
            </a:endParaRPr>
          </a:p>
          <a:p>
            <a:pPr lvl="1"/>
            <a:endParaRPr lang="en-US" altLang="ko-KR" b="1" dirty="0" smtClean="0">
              <a:latin typeface="+mn-ea"/>
            </a:endParaRPr>
          </a:p>
          <a:p>
            <a:pPr lvl="1"/>
            <a:endParaRPr lang="en-US" altLang="ko-KR" b="1" dirty="0" smtClean="0">
              <a:latin typeface="+mn-ea"/>
            </a:endParaRPr>
          </a:p>
          <a:p>
            <a:pPr lvl="1"/>
            <a:endParaRPr lang="en-US" altLang="ko-KR" b="1" dirty="0" smtClean="0">
              <a:latin typeface="+mn-ea"/>
            </a:endParaRPr>
          </a:p>
          <a:p>
            <a:pPr eaLnBrk="1" hangingPunct="1"/>
            <a:endParaRPr lang="en-US" altLang="ko-KR" b="1" dirty="0" smtClean="0">
              <a:latin typeface="+mn-ea"/>
            </a:endParaRPr>
          </a:p>
          <a:p>
            <a:pPr eaLnBrk="1" hangingPunct="1"/>
            <a:endParaRPr lang="en-US" altLang="ko-KR" b="1" dirty="0" smtClean="0">
              <a:latin typeface="+mn-ea"/>
            </a:endParaRPr>
          </a:p>
          <a:p>
            <a:pPr lvl="1" eaLnBrk="1" hangingPunct="1"/>
            <a:endParaRPr lang="en-US" altLang="ko-KR" dirty="0" smtClean="0">
              <a:latin typeface="+mn-ea"/>
            </a:endParaRPr>
          </a:p>
          <a:p>
            <a:pPr eaLnBrk="1" hangingPunct="1"/>
            <a:endParaRPr lang="ko-KR" altLang="en-US" dirty="0" smtClean="0">
              <a:latin typeface="+mn-ea"/>
            </a:endParaRPr>
          </a:p>
          <a:p>
            <a:pPr eaLnBrk="1" hangingPunct="1"/>
            <a:endParaRPr lang="ko-KR" altLang="en-US" dirty="0" smtClean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758F-15B8-438D-B4C6-2AF498BCC995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20484" name="Rectangle 15"/>
          <p:cNvSpPr>
            <a:spLocks noChangeArrowheads="1"/>
          </p:cNvSpPr>
          <p:nvPr/>
        </p:nvSpPr>
        <p:spPr bwMode="auto">
          <a:xfrm>
            <a:off x="3201989" y="20711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0485" name="Picture 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2954013"/>
            <a:ext cx="8702460" cy="359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L:\2013 09 backup\2012 03 16(금) 자바 저술\2013 10 28(월) 절대자바 강의자료 작성\Chapter08\그림8-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0" y="973839"/>
            <a:ext cx="11556414" cy="552212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75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/>
              <a:t>예외의 종류</a:t>
            </a:r>
            <a:endParaRPr lang="en-US" altLang="ko-KR"/>
          </a:p>
        </p:txBody>
      </p:sp>
      <p:sp>
        <p:nvSpPr>
          <p:cNvPr id="21507" name="내용 개체 틀 1"/>
          <p:cNvSpPr>
            <a:spLocks noGrp="1"/>
          </p:cNvSpPr>
          <p:nvPr>
            <p:ph idx="1"/>
          </p:nvPr>
        </p:nvSpPr>
        <p:spPr>
          <a:xfrm>
            <a:off x="189469" y="889462"/>
            <a:ext cx="11664779" cy="55852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checked </a:t>
            </a:r>
            <a:r>
              <a:rPr lang="en-US" altLang="ko-KR" dirty="0">
                <a:latin typeface="+mn-ea"/>
              </a:rPr>
              <a:t>exception 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Error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err="1" smtClean="0">
                <a:latin typeface="+mn-ea"/>
              </a:rPr>
              <a:t>RuntimeException</a:t>
            </a:r>
            <a:r>
              <a:rPr lang="ko-KR" altLang="en-US" dirty="0" smtClean="0">
                <a:latin typeface="+mn-ea"/>
              </a:rPr>
              <a:t>을 제외한 나머지 예외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회복할 수 있는 예외이므로 프로그램은 반드시 처리</a:t>
            </a:r>
            <a:endParaRPr lang="en-US" altLang="ko-KR" dirty="0" smtClean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사용자가 실수로 잘못된 파일 이름을 입력한다면 </a:t>
            </a:r>
            <a:r>
              <a:rPr lang="en-US" altLang="ko-KR" dirty="0" err="1" smtClean="0">
                <a:latin typeface="+mn-ea"/>
              </a:rPr>
              <a:t>FileNotFoundException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예외가 발생한다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b="1" dirty="0" smtClean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체크 예외</a:t>
            </a:r>
            <a:r>
              <a:rPr lang="en-US" altLang="ko-KR" dirty="0" smtClean="0">
                <a:latin typeface="+mn-ea"/>
              </a:rPr>
              <a:t>(checked exception)</a:t>
            </a:r>
            <a:r>
              <a:rPr lang="ko-KR" altLang="en-US" dirty="0" smtClean="0">
                <a:latin typeface="+mn-ea"/>
              </a:rPr>
              <a:t>라고 불린다</a:t>
            </a:r>
            <a:r>
              <a:rPr lang="en-US" altLang="ko-KR" dirty="0" smtClean="0">
                <a:latin typeface="+mn-ea"/>
              </a:rPr>
              <a:t>.-&gt; </a:t>
            </a:r>
            <a:r>
              <a:rPr lang="ko-KR" altLang="en-US" dirty="0" smtClean="0">
                <a:latin typeface="+mn-ea"/>
              </a:rPr>
              <a:t>컴파일러가 체크한다는 의미이다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 eaLnBrk="1" hangingPunct="1">
              <a:lnSpc>
                <a:spcPct val="150000"/>
              </a:lnSpc>
            </a:pPr>
            <a:endParaRPr lang="en-US" altLang="ko-KR" b="1" dirty="0" smtClean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ko-KR" altLang="en-US" dirty="0" smtClean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ko-KR" altLang="en-US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ko-KR" altLang="en-US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758F-15B8-438D-B4C6-2AF498BCC995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21508" name="Rectangle 15"/>
          <p:cNvSpPr>
            <a:spLocks noChangeArrowheads="1"/>
          </p:cNvSpPr>
          <p:nvPr/>
        </p:nvSpPr>
        <p:spPr bwMode="auto">
          <a:xfrm>
            <a:off x="3201989" y="20711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12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 dirty="0"/>
              <a:t>패키지 </a:t>
            </a:r>
            <a:r>
              <a:rPr lang="ko-KR" altLang="en-US" dirty="0" smtClean="0"/>
              <a:t>선언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3</a:t>
            </a:fld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6214" y="2308118"/>
            <a:ext cx="6760092" cy="42450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1181" y="926656"/>
            <a:ext cx="7715125" cy="1353773"/>
          </a:xfrm>
          <a:prstGeom prst="rect">
            <a:avLst/>
          </a:prstGeom>
        </p:spPr>
      </p:pic>
      <p:sp>
        <p:nvSpPr>
          <p:cNvPr id="8" name="구름 모양 설명선 7"/>
          <p:cNvSpPr/>
          <p:nvPr/>
        </p:nvSpPr>
        <p:spPr>
          <a:xfrm>
            <a:off x="7090196" y="1328970"/>
            <a:ext cx="4306553" cy="2298334"/>
          </a:xfrm>
          <a:prstGeom prst="cloudCallout">
            <a:avLst>
              <a:gd name="adj1" fmla="val -14070"/>
              <a:gd name="adj2" fmla="val 247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JDK 11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이후 버전 부터 패키지 없는 클래스 생성 시 컴파일 오류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25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예외 정보 얻기</a:t>
            </a:r>
          </a:p>
        </p:txBody>
      </p:sp>
      <p:sp>
        <p:nvSpPr>
          <p:cNvPr id="2048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getMessage</a:t>
            </a:r>
            <a:r>
              <a:rPr lang="en-US" altLang="ko-KR" dirty="0" smtClean="0">
                <a:latin typeface="+mn-ea"/>
              </a:rPr>
              <a:t>()</a:t>
            </a:r>
          </a:p>
          <a:p>
            <a:pPr lvl="1"/>
            <a:r>
              <a:rPr lang="ko-KR" altLang="en-US" dirty="0" smtClean="0">
                <a:latin typeface="+mn-ea"/>
              </a:rPr>
              <a:t>예외 발생시킬 때 </a:t>
            </a:r>
            <a:r>
              <a:rPr lang="ko-KR" altLang="en-US" dirty="0" err="1" smtClean="0">
                <a:latin typeface="+mn-ea"/>
              </a:rPr>
              <a:t>생성자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매개값으로</a:t>
            </a:r>
            <a:r>
              <a:rPr lang="ko-KR" altLang="en-US" dirty="0" smtClean="0">
                <a:latin typeface="+mn-ea"/>
              </a:rPr>
              <a:t> 사용한 메시지 리턴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원인 세분화하기 위해 예외 코드 포함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데이터베이스 예외 코드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lvl="1"/>
            <a:r>
              <a:rPr lang="en-US" altLang="ko-KR" dirty="0" smtClean="0">
                <a:latin typeface="+mn-ea"/>
              </a:rPr>
              <a:t>catch() </a:t>
            </a:r>
            <a:r>
              <a:rPr lang="ko-KR" altLang="en-US" dirty="0" smtClean="0">
                <a:latin typeface="+mn-ea"/>
              </a:rPr>
              <a:t>절에서 활용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printStackTrace</a:t>
            </a:r>
            <a:r>
              <a:rPr lang="en-US" altLang="ko-KR" dirty="0">
                <a:latin typeface="+mn-ea"/>
              </a:rPr>
              <a:t>()</a:t>
            </a:r>
          </a:p>
          <a:p>
            <a:pPr lvl="1"/>
            <a:r>
              <a:rPr lang="ko-KR" altLang="en-US" dirty="0">
                <a:latin typeface="+mn-ea"/>
              </a:rPr>
              <a:t>예외 발생 코드 추적한 내용을 모두 콘솔에 출력</a:t>
            </a:r>
            <a:r>
              <a:rPr lang="en-US" altLang="ko-KR" dirty="0">
                <a:latin typeface="+mn-ea"/>
              </a:rPr>
              <a:t> </a:t>
            </a:r>
          </a:p>
          <a:p>
            <a:pPr lvl="1"/>
            <a:r>
              <a:rPr lang="ko-KR" altLang="en-US" dirty="0">
                <a:latin typeface="+mn-ea"/>
              </a:rPr>
              <a:t>프로그램 테스트하면서 오류 찾을 때 유용하게 활용</a:t>
            </a: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3741" b="5533"/>
          <a:stretch/>
        </p:blipFill>
        <p:spPr bwMode="auto">
          <a:xfrm>
            <a:off x="1240021" y="1778598"/>
            <a:ext cx="5450858" cy="42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752" b="1128"/>
          <a:stretch/>
        </p:blipFill>
        <p:spPr bwMode="auto">
          <a:xfrm>
            <a:off x="1240021" y="3415307"/>
            <a:ext cx="6024969" cy="14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6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예외 종류에 따른 처리 코드</a:t>
            </a:r>
          </a:p>
        </p:txBody>
      </p:sp>
      <p:sp>
        <p:nvSpPr>
          <p:cNvPr id="1536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멀티</a:t>
            </a:r>
            <a:r>
              <a:rPr lang="en-US" altLang="ko-KR" dirty="0" smtClean="0">
                <a:latin typeface="+mn-ea"/>
              </a:rPr>
              <a:t>(multi)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catch </a:t>
            </a:r>
          </a:p>
          <a:p>
            <a:pPr lvl="1"/>
            <a:r>
              <a:rPr lang="ko-KR" altLang="en-US" dirty="0" smtClean="0">
                <a:latin typeface="+mn-ea"/>
              </a:rPr>
              <a:t>자바</a:t>
            </a:r>
            <a:r>
              <a:rPr lang="en-US" altLang="ko-KR" dirty="0" smtClean="0">
                <a:latin typeface="+mn-ea"/>
              </a:rPr>
              <a:t> 7</a:t>
            </a:r>
            <a:r>
              <a:rPr lang="ko-KR" altLang="en-US" dirty="0" smtClean="0">
                <a:latin typeface="+mn-ea"/>
              </a:rPr>
              <a:t>부터는</a:t>
            </a: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하나의</a:t>
            </a:r>
            <a:r>
              <a:rPr lang="en-US" altLang="ko-KR" dirty="0" smtClean="0">
                <a:latin typeface="+mn-ea"/>
              </a:rPr>
              <a:t> catch </a:t>
            </a:r>
            <a:r>
              <a:rPr lang="ko-KR" altLang="en-US" dirty="0" smtClean="0">
                <a:latin typeface="+mn-ea"/>
              </a:rPr>
              <a:t>블록에서 여러 개의 예외 처리 가능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동일하게 처리하고 싶은 예외를 </a:t>
            </a:r>
            <a:r>
              <a:rPr lang="en-US" altLang="ko-KR" dirty="0" smtClean="0">
                <a:latin typeface="+mn-ea"/>
              </a:rPr>
              <a:t>|</a:t>
            </a:r>
            <a:r>
              <a:rPr lang="ko-KR" altLang="en-US" dirty="0" smtClean="0">
                <a:latin typeface="+mn-ea"/>
              </a:rPr>
              <a:t>로 연결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78" y="2222394"/>
            <a:ext cx="9332031" cy="427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/>
              <a:t>다형성과 예외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89469" y="914400"/>
            <a:ext cx="11863986" cy="5585254"/>
          </a:xfrm>
        </p:spPr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다형성의</a:t>
            </a:r>
            <a:r>
              <a:rPr lang="ko-KR" altLang="en-US" dirty="0" smtClean="0"/>
              <a:t> </a:t>
            </a:r>
            <a:r>
              <a:rPr lang="ko-KR" altLang="en-US" dirty="0"/>
              <a:t>원칙에 따라 상위 클래스의 참조 변수는 하위 클래스의 객체를 참조할 수 있다</a:t>
            </a:r>
            <a:r>
              <a:rPr lang="en-US" altLang="ko-KR" dirty="0"/>
              <a:t>. </a:t>
            </a:r>
          </a:p>
          <a:p>
            <a:r>
              <a:rPr lang="ko-KR" altLang="en-US" dirty="0" smtClean="0"/>
              <a:t> 특히 </a:t>
            </a:r>
            <a:r>
              <a:rPr lang="ko-KR" altLang="en-US" dirty="0"/>
              <a:t>이것은 </a:t>
            </a:r>
            <a:r>
              <a:rPr lang="en-US" altLang="ko-KR" dirty="0"/>
              <a:t>catch </a:t>
            </a:r>
            <a:r>
              <a:rPr lang="ko-KR" altLang="en-US" dirty="0"/>
              <a:t>블록에서 예외를 잡을 때 유용하다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758F-15B8-438D-B4C6-2AF498BCC995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655" y="2016442"/>
            <a:ext cx="4913344" cy="4229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699481" y="2016442"/>
            <a:ext cx="540115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try{ </a:t>
            </a:r>
          </a:p>
          <a:p>
            <a:r>
              <a:rPr lang="en-US" altLang="ko-KR" b="1" dirty="0">
                <a:latin typeface="+mn-ea"/>
              </a:rPr>
              <a:t>   </a:t>
            </a:r>
            <a:r>
              <a:rPr lang="en-US" altLang="ko-KR" b="1" dirty="0" err="1">
                <a:latin typeface="+mn-ea"/>
              </a:rPr>
              <a:t>getInput</a:t>
            </a:r>
            <a:r>
              <a:rPr lang="en-US" altLang="ko-KR" b="1" dirty="0">
                <a:latin typeface="+mn-ea"/>
              </a:rPr>
              <a:t>() 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예외를 발생하는 </a:t>
            </a:r>
            <a:r>
              <a:rPr lang="ko-KR" altLang="en-US" b="1" dirty="0" err="1">
                <a:solidFill>
                  <a:srgbClr val="00B050"/>
                </a:solidFill>
                <a:latin typeface="+mn-ea"/>
              </a:rPr>
              <a:t>메소드</a:t>
            </a:r>
            <a:endParaRPr lang="en-US" altLang="ko-KR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b="1" dirty="0">
                <a:latin typeface="+mn-ea"/>
              </a:rPr>
              <a:t>}catch(</a:t>
            </a:r>
            <a:r>
              <a:rPr lang="en-US" altLang="ko-KR" b="1" dirty="0" err="1">
                <a:latin typeface="+mn-ea"/>
              </a:rPr>
              <a:t>NumberException</a:t>
            </a:r>
            <a:r>
              <a:rPr lang="en-US" altLang="ko-KR" b="1" dirty="0">
                <a:latin typeface="+mn-ea"/>
              </a:rPr>
              <a:t> e){</a:t>
            </a:r>
          </a:p>
          <a:p>
            <a:r>
              <a:rPr lang="en-US" altLang="ko-KR" b="1" dirty="0">
                <a:latin typeface="+mn-ea"/>
              </a:rPr>
              <a:t>  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//</a:t>
            </a:r>
            <a:r>
              <a:rPr lang="en-US" altLang="ko-KR" b="1" dirty="0" err="1">
                <a:solidFill>
                  <a:srgbClr val="00B050"/>
                </a:solidFill>
                <a:latin typeface="+mn-ea"/>
              </a:rPr>
              <a:t>NumberException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의 하위클래스 모두 잡을  </a:t>
            </a:r>
            <a:endParaRPr lang="en-US" altLang="ko-KR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00B050"/>
                </a:solidFill>
                <a:latin typeface="+mn-ea"/>
              </a:rPr>
              <a:t>   //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수 있슴</a:t>
            </a:r>
            <a:endParaRPr lang="en-US" altLang="ko-KR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b="1" dirty="0">
                <a:latin typeface="+mn-ea"/>
              </a:rPr>
              <a:t>}</a:t>
            </a:r>
            <a:endParaRPr lang="ko-KR" altLang="en-US" b="1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3144" y="4142525"/>
            <a:ext cx="533748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try{ </a:t>
            </a:r>
          </a:p>
          <a:p>
            <a:r>
              <a:rPr lang="en-US" altLang="ko-KR" b="1" dirty="0">
                <a:latin typeface="+mn-ea"/>
              </a:rPr>
              <a:t>   </a:t>
            </a:r>
            <a:r>
              <a:rPr lang="en-US" altLang="ko-KR" b="1" dirty="0" err="1">
                <a:latin typeface="+mn-ea"/>
              </a:rPr>
              <a:t>getInput</a:t>
            </a:r>
            <a:r>
              <a:rPr lang="en-US" altLang="ko-KR" b="1" dirty="0">
                <a:latin typeface="+mn-ea"/>
              </a:rPr>
              <a:t>() 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예외를 발생하는 </a:t>
            </a:r>
            <a:r>
              <a:rPr lang="ko-KR" altLang="en-US" b="1" dirty="0" err="1">
                <a:solidFill>
                  <a:srgbClr val="00B050"/>
                </a:solidFill>
                <a:latin typeface="+mn-ea"/>
              </a:rPr>
              <a:t>메소드</a:t>
            </a:r>
            <a:endParaRPr lang="en-US" altLang="ko-KR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b="1" dirty="0">
                <a:latin typeface="+mn-ea"/>
              </a:rPr>
              <a:t>}catch(Exception e){</a:t>
            </a:r>
          </a:p>
          <a:p>
            <a:r>
              <a:rPr lang="en-US" altLang="ko-KR" b="1" dirty="0">
                <a:latin typeface="+mn-ea"/>
              </a:rPr>
              <a:t>  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//Exception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의 하위클래스 모두 잡을 수 있으나</a:t>
            </a:r>
            <a:endParaRPr lang="en-US" altLang="ko-KR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00B050"/>
                </a:solidFill>
                <a:latin typeface="+mn-ea"/>
              </a:rPr>
              <a:t>   //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분간 할 수 없다</a:t>
            </a:r>
            <a:endParaRPr lang="en-US" altLang="ko-KR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b="1" dirty="0">
                <a:latin typeface="+mn-ea"/>
              </a:rPr>
              <a:t>}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1949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/>
              <a:t>다형성과 예외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D76F7-A14F-42E6-A11F-585DCBDD3DE3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067001" y="952537"/>
            <a:ext cx="5688648" cy="5589588"/>
            <a:chOff x="674" y="663"/>
            <a:chExt cx="3409" cy="3521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 r="30393"/>
            <a:stretch>
              <a:fillRect/>
            </a:stretch>
          </p:blipFill>
          <p:spPr bwMode="auto">
            <a:xfrm>
              <a:off x="674" y="663"/>
              <a:ext cx="3409" cy="3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020" y="1162"/>
              <a:ext cx="1398" cy="266"/>
            </a:xfrm>
            <a:custGeom>
              <a:avLst/>
              <a:gdLst/>
              <a:ahLst/>
              <a:cxnLst>
                <a:cxn ang="0">
                  <a:pos x="611" y="1"/>
                </a:cxn>
                <a:cxn ang="0">
                  <a:pos x="67" y="52"/>
                </a:cxn>
                <a:cxn ang="0">
                  <a:pos x="209" y="239"/>
                </a:cxn>
                <a:cxn ang="0">
                  <a:pos x="1132" y="216"/>
                </a:cxn>
                <a:cxn ang="0">
                  <a:pos x="1311" y="61"/>
                </a:cxn>
                <a:cxn ang="0">
                  <a:pos x="611" y="1"/>
                </a:cxn>
              </a:cxnLst>
              <a:rect l="0" t="0" r="r" b="b"/>
              <a:pathLst>
                <a:path w="1398" h="266">
                  <a:moveTo>
                    <a:pt x="611" y="1"/>
                  </a:moveTo>
                  <a:cubicBezTo>
                    <a:pt x="404" y="0"/>
                    <a:pt x="134" y="12"/>
                    <a:pt x="67" y="52"/>
                  </a:cubicBezTo>
                  <a:cubicBezTo>
                    <a:pt x="0" y="92"/>
                    <a:pt x="32" y="212"/>
                    <a:pt x="209" y="239"/>
                  </a:cubicBezTo>
                  <a:cubicBezTo>
                    <a:pt x="386" y="266"/>
                    <a:pt x="948" y="246"/>
                    <a:pt x="1132" y="216"/>
                  </a:cubicBezTo>
                  <a:cubicBezTo>
                    <a:pt x="1316" y="186"/>
                    <a:pt x="1398" y="99"/>
                    <a:pt x="1311" y="61"/>
                  </a:cubicBezTo>
                  <a:cubicBezTo>
                    <a:pt x="1224" y="23"/>
                    <a:pt x="818" y="2"/>
                    <a:pt x="611" y="1"/>
                  </a:cubicBezTo>
                  <a:close/>
                </a:path>
              </a:pathLst>
            </a:custGeom>
            <a:noFill/>
            <a:ln w="1905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020" y="1706"/>
              <a:ext cx="1398" cy="266"/>
            </a:xfrm>
            <a:custGeom>
              <a:avLst/>
              <a:gdLst/>
              <a:ahLst/>
              <a:cxnLst>
                <a:cxn ang="0">
                  <a:pos x="611" y="1"/>
                </a:cxn>
                <a:cxn ang="0">
                  <a:pos x="67" y="52"/>
                </a:cxn>
                <a:cxn ang="0">
                  <a:pos x="209" y="239"/>
                </a:cxn>
                <a:cxn ang="0">
                  <a:pos x="1132" y="216"/>
                </a:cxn>
                <a:cxn ang="0">
                  <a:pos x="1311" y="61"/>
                </a:cxn>
                <a:cxn ang="0">
                  <a:pos x="611" y="1"/>
                </a:cxn>
              </a:cxnLst>
              <a:rect l="0" t="0" r="r" b="b"/>
              <a:pathLst>
                <a:path w="1398" h="266">
                  <a:moveTo>
                    <a:pt x="611" y="1"/>
                  </a:moveTo>
                  <a:cubicBezTo>
                    <a:pt x="404" y="0"/>
                    <a:pt x="134" y="12"/>
                    <a:pt x="67" y="52"/>
                  </a:cubicBezTo>
                  <a:cubicBezTo>
                    <a:pt x="0" y="92"/>
                    <a:pt x="32" y="212"/>
                    <a:pt x="209" y="239"/>
                  </a:cubicBezTo>
                  <a:cubicBezTo>
                    <a:pt x="386" y="266"/>
                    <a:pt x="948" y="246"/>
                    <a:pt x="1132" y="216"/>
                  </a:cubicBezTo>
                  <a:cubicBezTo>
                    <a:pt x="1316" y="186"/>
                    <a:pt x="1398" y="99"/>
                    <a:pt x="1311" y="61"/>
                  </a:cubicBezTo>
                  <a:cubicBezTo>
                    <a:pt x="1224" y="23"/>
                    <a:pt x="818" y="2"/>
                    <a:pt x="611" y="1"/>
                  </a:cubicBezTo>
                  <a:close/>
                </a:path>
              </a:pathLst>
            </a:custGeom>
            <a:noFill/>
            <a:ln w="1905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020" y="2976"/>
              <a:ext cx="1398" cy="266"/>
            </a:xfrm>
            <a:custGeom>
              <a:avLst/>
              <a:gdLst/>
              <a:ahLst/>
              <a:cxnLst>
                <a:cxn ang="0">
                  <a:pos x="611" y="1"/>
                </a:cxn>
                <a:cxn ang="0">
                  <a:pos x="67" y="52"/>
                </a:cxn>
                <a:cxn ang="0">
                  <a:pos x="209" y="239"/>
                </a:cxn>
                <a:cxn ang="0">
                  <a:pos x="1132" y="216"/>
                </a:cxn>
                <a:cxn ang="0">
                  <a:pos x="1311" y="61"/>
                </a:cxn>
                <a:cxn ang="0">
                  <a:pos x="611" y="1"/>
                </a:cxn>
              </a:cxnLst>
              <a:rect l="0" t="0" r="r" b="b"/>
              <a:pathLst>
                <a:path w="1398" h="266">
                  <a:moveTo>
                    <a:pt x="611" y="1"/>
                  </a:moveTo>
                  <a:cubicBezTo>
                    <a:pt x="404" y="0"/>
                    <a:pt x="134" y="12"/>
                    <a:pt x="67" y="52"/>
                  </a:cubicBezTo>
                  <a:cubicBezTo>
                    <a:pt x="0" y="92"/>
                    <a:pt x="32" y="212"/>
                    <a:pt x="209" y="239"/>
                  </a:cubicBezTo>
                  <a:cubicBezTo>
                    <a:pt x="386" y="266"/>
                    <a:pt x="948" y="246"/>
                    <a:pt x="1132" y="216"/>
                  </a:cubicBezTo>
                  <a:cubicBezTo>
                    <a:pt x="1316" y="186"/>
                    <a:pt x="1398" y="99"/>
                    <a:pt x="1311" y="61"/>
                  </a:cubicBezTo>
                  <a:cubicBezTo>
                    <a:pt x="1224" y="23"/>
                    <a:pt x="818" y="2"/>
                    <a:pt x="611" y="1"/>
                  </a:cubicBezTo>
                  <a:close/>
                </a:path>
              </a:pathLst>
            </a:custGeom>
            <a:noFill/>
            <a:ln w="1905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020" y="3521"/>
              <a:ext cx="1406" cy="272"/>
            </a:xfrm>
            <a:custGeom>
              <a:avLst/>
              <a:gdLst/>
              <a:ahLst/>
              <a:cxnLst>
                <a:cxn ang="0">
                  <a:pos x="611" y="1"/>
                </a:cxn>
                <a:cxn ang="0">
                  <a:pos x="67" y="52"/>
                </a:cxn>
                <a:cxn ang="0">
                  <a:pos x="209" y="239"/>
                </a:cxn>
                <a:cxn ang="0">
                  <a:pos x="1132" y="216"/>
                </a:cxn>
                <a:cxn ang="0">
                  <a:pos x="1311" y="61"/>
                </a:cxn>
                <a:cxn ang="0">
                  <a:pos x="611" y="1"/>
                </a:cxn>
              </a:cxnLst>
              <a:rect l="0" t="0" r="r" b="b"/>
              <a:pathLst>
                <a:path w="1398" h="266">
                  <a:moveTo>
                    <a:pt x="611" y="1"/>
                  </a:moveTo>
                  <a:cubicBezTo>
                    <a:pt x="404" y="0"/>
                    <a:pt x="134" y="12"/>
                    <a:pt x="67" y="52"/>
                  </a:cubicBezTo>
                  <a:cubicBezTo>
                    <a:pt x="0" y="92"/>
                    <a:pt x="32" y="212"/>
                    <a:pt x="209" y="239"/>
                  </a:cubicBezTo>
                  <a:cubicBezTo>
                    <a:pt x="386" y="266"/>
                    <a:pt x="948" y="246"/>
                    <a:pt x="1132" y="216"/>
                  </a:cubicBezTo>
                  <a:cubicBezTo>
                    <a:pt x="1316" y="186"/>
                    <a:pt x="1398" y="99"/>
                    <a:pt x="1311" y="61"/>
                  </a:cubicBezTo>
                  <a:cubicBezTo>
                    <a:pt x="1224" y="23"/>
                    <a:pt x="818" y="2"/>
                    <a:pt x="611" y="1"/>
                  </a:cubicBezTo>
                  <a:close/>
                </a:path>
              </a:pathLst>
            </a:custGeom>
            <a:noFill/>
            <a:ln w="1905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301821" y="3491582"/>
            <a:ext cx="5976664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200" b="1" dirty="0">
                <a:latin typeface="맑은 고딕" pitchFamily="50" charset="-127"/>
                <a:ea typeface="맑은 고딕" pitchFamily="50" charset="-127"/>
              </a:rPr>
              <a:t>catch </a:t>
            </a:r>
            <a:r>
              <a:rPr lang="ko-KR" altLang="en-US" sz="2200" b="1" dirty="0">
                <a:latin typeface="맑은 고딕" pitchFamily="50" charset="-127"/>
                <a:ea typeface="맑은 고딕" pitchFamily="50" charset="-127"/>
              </a:rPr>
              <a:t>블록을 사용할 때는 범위가 작은 것부터 큰 것 순서로 작성</a:t>
            </a:r>
          </a:p>
        </p:txBody>
      </p:sp>
    </p:spTree>
    <p:extLst>
      <p:ext uri="{BB962C8B-B14F-4D97-AF65-F5344CB8AC3E}">
        <p14:creationId xmlns:p14="http://schemas.microsoft.com/office/powerpoint/2010/main" val="452609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:\2013 09 backup\2012 03 16(금) 자바 저술\2013 10 28(월) 절대자바 강의자료 작성\Chapter08\실습예제8-4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5532" b="1850"/>
          <a:stretch/>
        </p:blipFill>
        <p:spPr bwMode="auto">
          <a:xfrm>
            <a:off x="381863" y="903593"/>
            <a:ext cx="7228683" cy="57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다형성과 예외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gray">
          <a:xfrm>
            <a:off x="4763192" y="287096"/>
            <a:ext cx="7190509" cy="1232993"/>
          </a:xfrm>
          <a:prstGeom prst="rect">
            <a:avLst/>
          </a:prstGeom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lang="ko-KR" altLang="en-US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lang="ko-KR" altLang="en-US" sz="1800" baseline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b="1" baseline="0">
                <a:solidFill>
                  <a:srgbClr val="7030A0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1600" b="1" kern="0" dirty="0"/>
              <a:t>예외 참조 변수인 </a:t>
            </a:r>
            <a:r>
              <a:rPr lang="en-US" altLang="ko-KR" sz="1600" b="1" kern="0" dirty="0"/>
              <a:t>e</a:t>
            </a:r>
            <a:r>
              <a:rPr lang="ko-KR" altLang="en-US" sz="1600" b="1" kern="0" dirty="0"/>
              <a:t>를 바로 출력하면 예외 클래스 이름과 메시지가 출력</a:t>
            </a:r>
            <a:endParaRPr lang="en-US" altLang="ko-KR" sz="1600" b="1" kern="0" dirty="0"/>
          </a:p>
          <a:p>
            <a:r>
              <a:rPr lang="ko-KR" altLang="en-US" sz="1600" b="1" kern="0" dirty="0"/>
              <a:t>발생한 예외의 메시지만 알아보려면 </a:t>
            </a:r>
            <a:r>
              <a:rPr lang="en-US" altLang="ko-KR" sz="1600" b="1" kern="0" dirty="0" err="1"/>
              <a:t>e.getMessage</a:t>
            </a:r>
            <a:r>
              <a:rPr lang="en-US" altLang="ko-KR" sz="1600" b="1" kern="0" dirty="0"/>
              <a:t>() </a:t>
            </a:r>
            <a:r>
              <a:rPr lang="ko-KR" altLang="en-US" sz="1600" b="1" kern="0" dirty="0" err="1"/>
              <a:t>메소드를</a:t>
            </a:r>
            <a:r>
              <a:rPr lang="ko-KR" altLang="en-US" sz="1600" b="1" kern="0" dirty="0"/>
              <a:t> 사용</a:t>
            </a:r>
            <a:endParaRPr lang="en-US" altLang="ko-KR" sz="1600" b="1" kern="0" dirty="0"/>
          </a:p>
          <a:p>
            <a:r>
              <a:rPr lang="ko-KR" altLang="en-US" sz="1600" b="1" kern="0" dirty="0"/>
              <a:t>예외 처리를 하지 않은 경우 출력되는 모든 메시지를 보려면 </a:t>
            </a:r>
            <a:r>
              <a:rPr lang="en-US" altLang="ko-KR" sz="1600" b="1" kern="0" dirty="0" err="1"/>
              <a:t>e.printStackTrace</a:t>
            </a:r>
            <a:r>
              <a:rPr lang="en-US" altLang="ko-KR" sz="1600" b="1" kern="0" dirty="0"/>
              <a:t>() </a:t>
            </a:r>
            <a:r>
              <a:rPr lang="ko-KR" altLang="en-US" sz="1600" b="1" kern="0" dirty="0" err="1"/>
              <a:t>메소드를</a:t>
            </a:r>
            <a:r>
              <a:rPr lang="ko-KR" altLang="en-US" sz="1600" b="1" kern="0" dirty="0"/>
              <a:t> 사용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gray">
          <a:xfrm>
            <a:off x="5404293" y="3451340"/>
            <a:ext cx="6131694" cy="1224155"/>
          </a:xfrm>
          <a:prstGeom prst="rect">
            <a:avLst/>
          </a:prstGeom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lang="ko-KR" altLang="en-US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lang="ko-KR" altLang="en-US" sz="1800" baseline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b="1" baseline="0">
                <a:solidFill>
                  <a:srgbClr val="7030A0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1800" b="1" dirty="0"/>
              <a:t>모든 예외 클래스는 </a:t>
            </a:r>
            <a:r>
              <a:rPr lang="en-US" altLang="ko-KR" sz="1800" b="1" dirty="0"/>
              <a:t>Exception</a:t>
            </a:r>
            <a:r>
              <a:rPr lang="ko-KR" altLang="en-US" sz="1800" b="1" dirty="0"/>
              <a:t>의 하위 클래스이므로 </a:t>
            </a:r>
            <a:r>
              <a:rPr lang="en-US" altLang="ko-KR" sz="1800" b="1" dirty="0"/>
              <a:t>Exception </a:t>
            </a:r>
            <a:r>
              <a:rPr lang="ko-KR" altLang="en-US" sz="1800" b="1" dirty="0"/>
              <a:t>유형의 참조변수 </a:t>
            </a:r>
            <a:r>
              <a:rPr lang="en-US" altLang="ko-KR" sz="1800" b="1" dirty="0"/>
              <a:t>catch </a:t>
            </a:r>
            <a:r>
              <a:rPr lang="ko-KR" altLang="en-US" sz="1800" b="1" dirty="0"/>
              <a:t>블록은 모든 종류의 예외를 처리할 수 있으므로 반드시 </a:t>
            </a:r>
            <a:r>
              <a:rPr lang="en-US" altLang="ko-KR" sz="1800" b="1" dirty="0"/>
              <a:t>catch </a:t>
            </a:r>
            <a:r>
              <a:rPr lang="ko-KR" altLang="en-US" sz="1800" b="1" dirty="0"/>
              <a:t>블록의 마지막에 배치</a:t>
            </a:r>
            <a:endParaRPr lang="ko-KR" altLang="en-US" sz="1800" b="1" kern="0" dirty="0"/>
          </a:p>
        </p:txBody>
      </p:sp>
    </p:spTree>
    <p:extLst>
      <p:ext uri="{BB962C8B-B14F-4D97-AF65-F5344CB8AC3E}">
        <p14:creationId xmlns:p14="http://schemas.microsoft.com/office/powerpoint/2010/main" val="41643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smtClean="0"/>
              <a:t>예외와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latin typeface="+mn-ea"/>
              </a:rPr>
              <a:t> 예외를 잡아서 그 자리에서 처리하는 방법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smtClean="0">
                <a:solidFill>
                  <a:schemeClr val="tx2"/>
                </a:solidFill>
                <a:latin typeface="+mn-ea"/>
              </a:rPr>
              <a:t>try-catch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블록을 사용하여서 예외를 잡고 처리한다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>
              <a:defRPr/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메소드가</a:t>
            </a:r>
            <a:r>
              <a:rPr lang="ko-KR" altLang="en-US" dirty="0" smtClean="0">
                <a:latin typeface="+mn-ea"/>
              </a:rPr>
              <a:t> 예외를 발생시킨다고 기술하는 방법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smtClean="0">
                <a:solidFill>
                  <a:schemeClr val="tx2"/>
                </a:solidFill>
                <a:latin typeface="+mn-ea"/>
              </a:rPr>
              <a:t>throws</a:t>
            </a:r>
            <a:r>
              <a:rPr lang="ko-KR" altLang="en-US" dirty="0" smtClean="0">
                <a:latin typeface="+mn-ea"/>
              </a:rPr>
              <a:t>를 사용하여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다른 </a:t>
            </a:r>
            <a:r>
              <a:rPr lang="ko-KR" altLang="en-US" dirty="0" err="1" smtClean="0">
                <a:latin typeface="+mn-ea"/>
              </a:rPr>
              <a:t>메소드한테</a:t>
            </a:r>
            <a:r>
              <a:rPr lang="ko-KR" altLang="en-US" dirty="0" smtClean="0">
                <a:latin typeface="+mn-ea"/>
              </a:rPr>
              <a:t> 예외 처리를 맡긴다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857250" lvl="1" indent="-457200">
              <a:defRPr/>
            </a:pPr>
            <a:r>
              <a:rPr lang="ko-KR" altLang="en-US" dirty="0" smtClean="0">
                <a:latin typeface="+mn-ea"/>
              </a:rPr>
              <a:t>예외 발생 </a:t>
            </a:r>
            <a:r>
              <a:rPr lang="ko-KR" altLang="en-US" dirty="0" err="1" smtClean="0">
                <a:latin typeface="+mn-ea"/>
              </a:rPr>
              <a:t>메소드</a:t>
            </a:r>
            <a:r>
              <a:rPr lang="ko-KR" altLang="en-US" dirty="0" smtClean="0">
                <a:latin typeface="+mn-ea"/>
              </a:rPr>
              <a:t> 정의 </a:t>
            </a:r>
            <a:r>
              <a:rPr lang="en-US" altLang="ko-KR" dirty="0" smtClean="0">
                <a:latin typeface="+mn-ea"/>
              </a:rPr>
              <a:t>-  </a:t>
            </a:r>
            <a:r>
              <a:rPr lang="ko-KR" altLang="en-US" dirty="0" smtClean="0">
                <a:solidFill>
                  <a:srgbClr val="0066FF"/>
                </a:solidFill>
                <a:latin typeface="+mn-ea"/>
              </a:rPr>
              <a:t>키워드 </a:t>
            </a:r>
            <a:r>
              <a:rPr lang="en-US" altLang="ko-KR" dirty="0" smtClean="0">
                <a:solidFill>
                  <a:srgbClr val="0066FF"/>
                </a:solidFill>
                <a:latin typeface="+mn-ea"/>
              </a:rPr>
              <a:t>throws</a:t>
            </a:r>
            <a:r>
              <a:rPr lang="ko-KR" altLang="en-US" dirty="0" smtClean="0">
                <a:solidFill>
                  <a:srgbClr val="0066FF"/>
                </a:solidFill>
                <a:latin typeface="+mn-ea"/>
              </a:rPr>
              <a:t>를 사용하여 </a:t>
            </a:r>
            <a:r>
              <a:rPr lang="ko-KR" altLang="en-US" dirty="0" smtClean="0">
                <a:latin typeface="+mn-ea"/>
              </a:rPr>
              <a:t>발생할 수 있는 예외 종류를 나열</a:t>
            </a:r>
            <a:endParaRPr lang="en-US" altLang="ko-KR" dirty="0" smtClean="0">
              <a:latin typeface="+mn-ea"/>
            </a:endParaRPr>
          </a:p>
          <a:p>
            <a:pPr marL="857250" lvl="1" indent="-457200">
              <a:defRPr/>
            </a:pPr>
            <a:endParaRPr lang="en-US" altLang="ko-KR" dirty="0" smtClean="0">
              <a:latin typeface="+mn-ea"/>
            </a:endParaRPr>
          </a:p>
          <a:p>
            <a:pPr marL="857250" lvl="1" indent="-457200">
              <a:buNone/>
              <a:defRPr/>
            </a:pPr>
            <a:r>
              <a:rPr lang="en-US" altLang="ko-KR" dirty="0" smtClean="0">
                <a:latin typeface="+mn-ea"/>
              </a:rPr>
              <a:t>void </a:t>
            </a:r>
            <a:r>
              <a:rPr lang="en-US" altLang="ko-KR" dirty="0" err="1" smtClean="0">
                <a:latin typeface="+mn-ea"/>
              </a:rPr>
              <a:t>writeList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sz="1800" dirty="0">
                <a:solidFill>
                  <a:srgbClr val="0066FF"/>
                </a:solidFill>
                <a:latin typeface="+mn-ea"/>
              </a:rPr>
              <a:t>throws </a:t>
            </a:r>
            <a:r>
              <a:rPr lang="en-US" altLang="ko-KR" sz="1800" dirty="0" err="1">
                <a:solidFill>
                  <a:srgbClr val="0066FF"/>
                </a:solidFill>
                <a:latin typeface="+mn-ea"/>
              </a:rPr>
              <a:t>IOException</a:t>
            </a:r>
            <a:r>
              <a:rPr lang="en-US" altLang="ko-KR" sz="1800" dirty="0">
                <a:solidFill>
                  <a:srgbClr val="0066FF"/>
                </a:solidFill>
                <a:latin typeface="+mn-ea"/>
              </a:rPr>
              <a:t>, </a:t>
            </a:r>
            <a:r>
              <a:rPr lang="en-US" altLang="ko-KR" sz="1800" dirty="0" err="1">
                <a:solidFill>
                  <a:srgbClr val="0066FF"/>
                </a:solidFill>
                <a:latin typeface="+mn-ea"/>
              </a:rPr>
              <a:t>ArrayIndexOutOfBoundsException</a:t>
            </a:r>
            <a:endParaRPr lang="en-US" altLang="ko-KR" sz="1800" dirty="0">
              <a:solidFill>
                <a:srgbClr val="0066FF"/>
              </a:solidFill>
              <a:latin typeface="+mn-ea"/>
            </a:endParaRPr>
          </a:p>
          <a:p>
            <a:pPr marL="857250" lvl="1" indent="-457200">
              <a:buNone/>
              <a:defRPr/>
            </a:pPr>
            <a:r>
              <a:rPr lang="en-US" altLang="ko-KR" dirty="0" smtClean="0">
                <a:solidFill>
                  <a:srgbClr val="0066FF"/>
                </a:solidFill>
                <a:latin typeface="+mn-ea"/>
              </a:rPr>
              <a:t>  </a:t>
            </a:r>
            <a:r>
              <a:rPr lang="en-US" altLang="ko-KR" dirty="0" smtClean="0">
                <a:latin typeface="+mn-ea"/>
              </a:rPr>
              <a:t>{  </a:t>
            </a:r>
          </a:p>
          <a:p>
            <a:pPr marL="857250" lvl="1" indent="-457200">
              <a:buNone/>
              <a:defRPr/>
            </a:pPr>
            <a:r>
              <a:rPr lang="en-US" altLang="ko-KR" dirty="0" smtClean="0">
                <a:latin typeface="+mn-ea"/>
              </a:rPr>
              <a:t>     ……..</a:t>
            </a:r>
          </a:p>
          <a:p>
            <a:pPr marL="857250" lvl="1" indent="-457200">
              <a:buNone/>
              <a:defRPr/>
            </a:pPr>
            <a:r>
              <a:rPr lang="en-US" altLang="ko-KR" dirty="0" smtClean="0">
                <a:latin typeface="+mn-ea"/>
              </a:rPr>
              <a:t>  }</a:t>
            </a:r>
          </a:p>
          <a:p>
            <a:pPr marL="857250" lvl="1" indent="-457200">
              <a:buNone/>
              <a:defRPr/>
            </a:pPr>
            <a:r>
              <a:rPr lang="en-US" altLang="ko-KR" dirty="0" smtClean="0">
                <a:latin typeface="+mn-ea"/>
              </a:rPr>
              <a:t>   </a:t>
            </a:r>
          </a:p>
          <a:p>
            <a:pPr marL="857250" lvl="1" indent="-457200">
              <a:defRPr/>
            </a:pPr>
            <a:endParaRPr lang="ko-KR" altLang="en-US" dirty="0" smtClean="0">
              <a:latin typeface="+mn-ea"/>
            </a:endParaRPr>
          </a:p>
          <a:p>
            <a:pPr eaLnBrk="1" hangingPunct="1">
              <a:defRPr/>
            </a:pPr>
            <a:endParaRPr lang="ko-KR" altLang="en-US" dirty="0" smtClean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758F-15B8-438D-B4C6-2AF498BCC995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6794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/>
              <a:t>예제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ko-KR" altLang="en-US" dirty="0" smtClean="0"/>
              <a:t>예외를 발생하는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endParaRPr lang="ko-KR" altLang="en-US" dirty="0" smtClean="0"/>
          </a:p>
          <a:p>
            <a:pPr eaLnBrk="1" hangingPunct="1">
              <a:lnSpc>
                <a:spcPct val="100000"/>
              </a:lnSpc>
            </a:pPr>
            <a:r>
              <a:rPr lang="ko-KR" altLang="en-US" dirty="0" smtClean="0"/>
              <a:t>처리 방법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예외를 </a:t>
            </a:r>
            <a:r>
              <a:rPr lang="en-US" altLang="ko-KR" dirty="0" smtClean="0"/>
              <a:t>try/catch</a:t>
            </a:r>
            <a:r>
              <a:rPr lang="ko-KR" altLang="en-US" dirty="0" smtClean="0"/>
              <a:t>로 처리하는 방법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예외를 상위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전달하는 방법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758F-15B8-438D-B4C6-2AF498BCC995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1841" y="1450288"/>
            <a:ext cx="6350211" cy="37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13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try/catch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블록 이용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4E37F499-1955-43BA-A48B-4C4BF66EAFED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2013013" y="1015029"/>
            <a:ext cx="8477648" cy="5328592"/>
            <a:chOff x="489012" y="1015029"/>
            <a:chExt cx="8477648" cy="5328592"/>
          </a:xfrm>
        </p:grpSpPr>
        <p:pic>
          <p:nvPicPr>
            <p:cNvPr id="22937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3386" r="8856" b="4921"/>
            <a:stretch>
              <a:fillRect/>
            </a:stretch>
          </p:blipFill>
          <p:spPr bwMode="auto">
            <a:xfrm>
              <a:off x="489012" y="1015029"/>
              <a:ext cx="8029429" cy="5328592"/>
            </a:xfrm>
            <a:prstGeom prst="rect">
              <a:avLst/>
            </a:prstGeom>
            <a:noFill/>
            <a:ln w="9525">
              <a:solidFill>
                <a:schemeClr val="accent6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6641937" y="3353084"/>
              <a:ext cx="2324723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66FF"/>
                  </a:solidFill>
                  <a:latin typeface="+mn-ea"/>
                </a:rPr>
                <a:t>예외를 그 자리에서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99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상위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56FCF510-0DA2-4C9A-BF93-37395E913D12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grpSp>
        <p:nvGrpSpPr>
          <p:cNvPr id="9" name="그룹 8"/>
          <p:cNvGrpSpPr/>
          <p:nvPr/>
        </p:nvGrpSpPr>
        <p:grpSpPr>
          <a:xfrm>
            <a:off x="1967060" y="1112364"/>
            <a:ext cx="8239026" cy="5213023"/>
            <a:chOff x="499621" y="1206631"/>
            <a:chExt cx="8239026" cy="5213023"/>
          </a:xfrm>
        </p:grpSpPr>
        <p:pic>
          <p:nvPicPr>
            <p:cNvPr id="23040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3494" t="1502" r="19886" b="1922"/>
            <a:stretch>
              <a:fillRect/>
            </a:stretch>
          </p:blipFill>
          <p:spPr bwMode="auto">
            <a:xfrm>
              <a:off x="499621" y="1206631"/>
              <a:ext cx="7022969" cy="5213023"/>
            </a:xfrm>
            <a:prstGeom prst="rect">
              <a:avLst/>
            </a:prstGeom>
            <a:noFill/>
            <a:ln w="9525">
              <a:solidFill>
                <a:schemeClr val="accent6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6882064" y="3738868"/>
              <a:ext cx="1856583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66FF"/>
                  </a:solidFill>
                  <a:latin typeface="+mn-ea"/>
                </a:rPr>
                <a:t>예외를 상위 </a:t>
              </a:r>
              <a:r>
                <a:rPr lang="ko-KR" altLang="en-US" sz="2000" b="1" dirty="0" err="1">
                  <a:solidFill>
                    <a:srgbClr val="0066FF"/>
                  </a:solidFill>
                  <a:latin typeface="+mn-ea"/>
                </a:rPr>
                <a:t>메소드로</a:t>
              </a:r>
              <a:r>
                <a:rPr lang="ko-KR" altLang="en-US" sz="2000" b="1" dirty="0">
                  <a:solidFill>
                    <a:srgbClr val="0066FF"/>
                  </a:solidFill>
                  <a:latin typeface="+mn-ea"/>
                </a:rPr>
                <a:t>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905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8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예외 생성하기</a:t>
            </a:r>
          </a:p>
        </p:txBody>
      </p:sp>
      <p:sp>
        <p:nvSpPr>
          <p:cNvPr id="2918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defTabSz="8001000"/>
            <a:r>
              <a:rPr lang="ko-KR" altLang="en-US" b="1" dirty="0">
                <a:solidFill>
                  <a:srgbClr val="4378B5"/>
                </a:solidFill>
                <a:latin typeface="맑은 고딕" pitchFamily="50" charset="-127"/>
                <a:ea typeface="맑은 고딕" pitchFamily="50" charset="-127"/>
              </a:rPr>
              <a:t> 인위적인 </a:t>
            </a:r>
            <a:r>
              <a:rPr lang="ko-KR" altLang="en-US" b="1" dirty="0" err="1">
                <a:solidFill>
                  <a:srgbClr val="4378B5"/>
                </a:solidFill>
                <a:latin typeface="맑은 고딕" pitchFamily="50" charset="-127"/>
                <a:ea typeface="맑은 고딕" pitchFamily="50" charset="-127"/>
              </a:rPr>
              <a:t>익셉션의</a:t>
            </a:r>
            <a:r>
              <a:rPr lang="ko-KR" altLang="en-US" b="1" dirty="0">
                <a:solidFill>
                  <a:srgbClr val="4378B5"/>
                </a:solidFill>
                <a:latin typeface="맑은 고딕" pitchFamily="50" charset="-127"/>
                <a:ea typeface="맑은 고딕" pitchFamily="50" charset="-127"/>
              </a:rPr>
              <a:t> 발생</a:t>
            </a:r>
          </a:p>
          <a:p>
            <a:pPr marL="292100" lvl="1" indent="0" defTabSz="8001000">
              <a:spcAft>
                <a:spcPct val="20000"/>
              </a:spcAft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throw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키워드를 이용</a:t>
            </a:r>
          </a:p>
          <a:p>
            <a:pPr marL="292100" lvl="1" indent="0" defTabSz="8001000">
              <a:spcAft>
                <a:spcPct val="20000"/>
              </a:spcAft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익셉션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클래스를 이용하여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익셉션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객체를 생성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933391-4504-4B49-94A5-C1BBF788D653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291845" name="Picture 5" descr="5장(242p-일러스트레이션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176" y="2623434"/>
            <a:ext cx="4002431" cy="1703962"/>
          </a:xfrm>
          <a:prstGeom prst="rect">
            <a:avLst/>
          </a:prstGeom>
          <a:noFill/>
        </p:spPr>
      </p:pic>
      <p:pic>
        <p:nvPicPr>
          <p:cNvPr id="291846" name="Picture 6" descr="5장(242p-일러스트레이션2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7350" y="4508500"/>
            <a:ext cx="6053252" cy="1690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36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패키지는 계층구조가 될 수 있으며 각 패키지는 내부에 다른 패키지 포함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패키지 각각은 점을 찍어 구분</a:t>
            </a:r>
            <a:endParaRPr lang="en-US" altLang="ko-KR" dirty="0" smtClean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4</a:t>
            </a:fld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72199" y="1787556"/>
            <a:ext cx="7889350" cy="2565761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127000">
              <a:spcBef>
                <a:spcPts val="200"/>
              </a:spcBef>
              <a:spcAft>
                <a:spcPct val="0"/>
              </a:spcAft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ko-KR" sz="2400" b="1" kern="0" dirty="0">
                <a:solidFill>
                  <a:srgbClr val="7F0055"/>
                </a:solidFill>
                <a:latin typeface="+mn-ea"/>
                <a:cs typeface="Tahoma"/>
              </a:rPr>
              <a:t>package</a:t>
            </a:r>
            <a:r>
              <a:rPr lang="ko-KR" altLang="ko-KR" sz="2400" b="1" kern="0" dirty="0">
                <a:latin typeface="+mn-ea"/>
                <a:cs typeface="Tahoma"/>
              </a:rPr>
              <a:t> kr.co.company.mylibrary;</a:t>
            </a:r>
          </a:p>
          <a:p>
            <a:pPr marL="127000">
              <a:spcBef>
                <a:spcPts val="200"/>
              </a:spcBef>
              <a:spcAft>
                <a:spcPct val="0"/>
              </a:spcAft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ko-KR" sz="2400" b="1" kern="0" dirty="0">
                <a:solidFill>
                  <a:srgbClr val="7F0055"/>
                </a:solidFill>
                <a:latin typeface="+mn-ea"/>
                <a:cs typeface="Tahoma"/>
              </a:rPr>
              <a:t>public</a:t>
            </a:r>
            <a:r>
              <a:rPr lang="ko-KR" altLang="ko-KR" sz="2400" b="1" kern="0" dirty="0">
                <a:latin typeface="+mn-ea"/>
                <a:cs typeface="Tahoma"/>
              </a:rPr>
              <a:t> </a:t>
            </a:r>
            <a:r>
              <a:rPr lang="ko-KR" altLang="ko-KR" sz="2400" b="1" kern="0" dirty="0">
                <a:solidFill>
                  <a:srgbClr val="7F0055"/>
                </a:solidFill>
                <a:latin typeface="+mn-ea"/>
                <a:cs typeface="Tahoma"/>
              </a:rPr>
              <a:t>class</a:t>
            </a:r>
            <a:r>
              <a:rPr lang="ko-KR" altLang="ko-KR" sz="2400" b="1" kern="0" dirty="0">
                <a:latin typeface="+mn-ea"/>
                <a:cs typeface="Tahoma"/>
              </a:rPr>
              <a:t> PackageTest {</a:t>
            </a:r>
          </a:p>
          <a:p>
            <a:pPr marL="127000">
              <a:spcBef>
                <a:spcPts val="200"/>
              </a:spcBef>
              <a:spcAft>
                <a:spcPct val="0"/>
              </a:spcAft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ko-KR" sz="2400" b="1" kern="0" dirty="0">
                <a:latin typeface="+mn-ea"/>
                <a:cs typeface="Tahoma"/>
              </a:rPr>
              <a:t> </a:t>
            </a:r>
            <a:r>
              <a:rPr lang="en-US" altLang="ko-KR" sz="2400" b="1" kern="0" dirty="0">
                <a:latin typeface="+mn-ea"/>
                <a:cs typeface="Tahoma"/>
              </a:rPr>
              <a:t> </a:t>
            </a:r>
            <a:r>
              <a:rPr lang="ko-KR" altLang="ko-KR" sz="2400" b="1" kern="0" dirty="0">
                <a:latin typeface="+mn-ea"/>
                <a:cs typeface="Tahoma"/>
              </a:rPr>
              <a:t>	</a:t>
            </a:r>
            <a:r>
              <a:rPr lang="ko-KR" altLang="ko-KR" sz="2400" b="1" kern="0" dirty="0">
                <a:solidFill>
                  <a:srgbClr val="7F0055"/>
                </a:solidFill>
                <a:latin typeface="+mn-ea"/>
                <a:cs typeface="Tahoma"/>
              </a:rPr>
              <a:t>public</a:t>
            </a:r>
            <a:r>
              <a:rPr lang="ko-KR" altLang="ko-KR" sz="2400" b="1" kern="0" dirty="0">
                <a:latin typeface="+mn-ea"/>
                <a:cs typeface="Tahoma"/>
              </a:rPr>
              <a:t> </a:t>
            </a:r>
            <a:r>
              <a:rPr lang="ko-KR" altLang="ko-KR" sz="2400" b="1" kern="0" dirty="0">
                <a:solidFill>
                  <a:srgbClr val="7F0055"/>
                </a:solidFill>
                <a:latin typeface="+mn-ea"/>
                <a:cs typeface="Tahoma"/>
              </a:rPr>
              <a:t>static</a:t>
            </a:r>
            <a:r>
              <a:rPr lang="ko-KR" altLang="ko-KR" sz="2400" b="1" kern="0" dirty="0">
                <a:latin typeface="+mn-ea"/>
                <a:cs typeface="Tahoma"/>
              </a:rPr>
              <a:t> </a:t>
            </a:r>
            <a:r>
              <a:rPr lang="ko-KR" altLang="ko-KR" sz="2400" b="1" kern="0" dirty="0">
                <a:solidFill>
                  <a:srgbClr val="7F0055"/>
                </a:solidFill>
                <a:latin typeface="+mn-ea"/>
                <a:cs typeface="Tahoma"/>
              </a:rPr>
              <a:t>void</a:t>
            </a:r>
            <a:r>
              <a:rPr lang="ko-KR" altLang="ko-KR" sz="2400" b="1" kern="0" dirty="0">
                <a:latin typeface="+mn-ea"/>
                <a:cs typeface="Tahoma"/>
              </a:rPr>
              <a:t> main(String[] </a:t>
            </a:r>
            <a:r>
              <a:rPr lang="ko-KR" altLang="ko-KR" sz="2400" b="1" kern="0" dirty="0">
                <a:solidFill>
                  <a:srgbClr val="6A3E3E"/>
                </a:solidFill>
                <a:latin typeface="+mn-ea"/>
                <a:cs typeface="Tahoma"/>
              </a:rPr>
              <a:t>args</a:t>
            </a:r>
            <a:r>
              <a:rPr lang="ko-KR" altLang="ko-KR" sz="2400" b="1" kern="0" dirty="0">
                <a:latin typeface="+mn-ea"/>
                <a:cs typeface="Tahoma"/>
              </a:rPr>
              <a:t>) {</a:t>
            </a:r>
          </a:p>
          <a:p>
            <a:pPr marL="127000">
              <a:spcBef>
                <a:spcPts val="200"/>
              </a:spcBef>
              <a:spcAft>
                <a:spcPct val="0"/>
              </a:spcAft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ko-KR" sz="2400" b="1" kern="0" dirty="0">
                <a:latin typeface="+mn-ea"/>
                <a:cs typeface="Tahoma"/>
              </a:rPr>
              <a:t>	</a:t>
            </a:r>
            <a:r>
              <a:rPr lang="en-US" altLang="ko-KR" sz="2400" b="1" kern="0" dirty="0">
                <a:latin typeface="+mn-ea"/>
                <a:cs typeface="Tahoma"/>
              </a:rPr>
              <a:t> </a:t>
            </a:r>
            <a:r>
              <a:rPr lang="ko-KR" altLang="ko-KR" sz="2400" b="1" kern="0" dirty="0">
                <a:latin typeface="+mn-ea"/>
                <a:cs typeface="Tahoma"/>
              </a:rPr>
              <a:t>	System.</a:t>
            </a:r>
            <a:r>
              <a:rPr lang="ko-KR" altLang="ko-KR" sz="2400" b="1" kern="0" dirty="0">
                <a:solidFill>
                  <a:srgbClr val="0000C0"/>
                </a:solidFill>
                <a:latin typeface="+mn-ea"/>
                <a:cs typeface="Tahoma"/>
              </a:rPr>
              <a:t>out</a:t>
            </a:r>
            <a:r>
              <a:rPr lang="ko-KR" altLang="ko-KR" sz="2400" b="1" kern="0" dirty="0">
                <a:latin typeface="+mn-ea"/>
                <a:cs typeface="Tahoma"/>
              </a:rPr>
              <a:t>.println(</a:t>
            </a:r>
            <a:r>
              <a:rPr lang="ko-KR" altLang="ko-KR" sz="2400" b="1" kern="0" dirty="0">
                <a:solidFill>
                  <a:srgbClr val="2A00FF"/>
                </a:solidFill>
                <a:latin typeface="+mn-ea"/>
                <a:cs typeface="Tahoma"/>
              </a:rPr>
              <a:t>"패키지 테스트입니다."</a:t>
            </a:r>
            <a:r>
              <a:rPr lang="ko-KR" altLang="ko-KR" sz="2400" b="1" kern="0" dirty="0">
                <a:latin typeface="+mn-ea"/>
                <a:cs typeface="Tahoma"/>
              </a:rPr>
              <a:t>);</a:t>
            </a:r>
          </a:p>
          <a:p>
            <a:pPr marL="127000">
              <a:spcBef>
                <a:spcPts val="200"/>
              </a:spcBef>
              <a:spcAft>
                <a:spcPct val="0"/>
              </a:spcAft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ko-KR" sz="2400" b="1" kern="0" dirty="0">
                <a:latin typeface="+mn-ea"/>
                <a:cs typeface="Tahoma"/>
              </a:rPr>
              <a:t>	}</a:t>
            </a:r>
          </a:p>
          <a:p>
            <a:pPr marL="127000">
              <a:spcBef>
                <a:spcPts val="200"/>
              </a:spcBef>
              <a:spcAft>
                <a:spcPct val="0"/>
              </a:spcAft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ko-KR" sz="2400" b="1" kern="0" dirty="0">
                <a:latin typeface="+mn-ea"/>
                <a:cs typeface="Tahoma"/>
              </a:rPr>
              <a:t>}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676869" y="4478786"/>
            <a:ext cx="5846684" cy="871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 lang="ko-KR" altLang="en-US"/>
            </a:pPr>
            <a:r>
              <a:rPr lang="en-US" altLang="ko-KR" sz="2200" b="1" dirty="0">
                <a:latin typeface="+mn-ea"/>
              </a:rPr>
              <a:t>//</a:t>
            </a:r>
            <a:r>
              <a:rPr lang="ko-KR" altLang="en-US" sz="2200" b="1" dirty="0">
                <a:latin typeface="+mn-ea"/>
              </a:rPr>
              <a:t>명령어 버전</a:t>
            </a:r>
            <a:endParaRPr lang="en-US" altLang="ko-KR" sz="2200" b="1" dirty="0">
              <a:latin typeface="+mn-ea"/>
            </a:endParaRPr>
          </a:p>
          <a:p>
            <a:pPr>
              <a:defRPr lang="ko-KR" altLang="en-US"/>
            </a:pPr>
            <a:r>
              <a:rPr lang="ko-KR" altLang="ko-KR" sz="2200" b="1" dirty="0">
                <a:latin typeface="+mn-ea"/>
              </a:rPr>
              <a:t>D:\tmp1&gt; javac –d . PackageTest.java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03174" y="4515930"/>
            <a:ext cx="680448" cy="834776"/>
          </a:xfrm>
          <a:prstGeom prst="rect">
            <a:avLst/>
          </a:prstGeom>
        </p:spPr>
      </p:pic>
      <p:sp>
        <p:nvSpPr>
          <p:cNvPr id="10" name="순서도: 처리 9"/>
          <p:cNvSpPr/>
          <p:nvPr/>
        </p:nvSpPr>
        <p:spPr>
          <a:xfrm>
            <a:off x="1972199" y="5656915"/>
            <a:ext cx="8403884" cy="594711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200" b="1">
                <a:solidFill>
                  <a:schemeClr val="tx1"/>
                </a:solidFill>
              </a:rPr>
              <a:t>이클립스를 사용하면 자동으로 패키지 구조에 맞는 디렉토리 생성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939" t="1439" r="1067" b="2200"/>
          <a:stretch/>
        </p:blipFill>
        <p:spPr>
          <a:xfrm>
            <a:off x="1972199" y="1270494"/>
            <a:ext cx="8706910" cy="50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5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B89181AE-5832-4E98-80AC-F8102FBCF423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293892" name="Rectangle 4"/>
          <p:cNvSpPr>
            <a:spLocks noChangeArrowheads="1"/>
          </p:cNvSpPr>
          <p:nvPr/>
        </p:nvSpPr>
        <p:spPr bwMode="auto">
          <a:xfrm>
            <a:off x="401113" y="893809"/>
            <a:ext cx="7920880" cy="267533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square" lIns="108000" tIns="72000" rIns="108000" bIns="72000">
            <a:spAutoFit/>
          </a:bodyPr>
          <a:lstStyle/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class Account {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balance; //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잔액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withdraw(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amount)  </a:t>
            </a:r>
            <a:r>
              <a:rPr lang="en-US" altLang="ko-KR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throws Exception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if (balance &lt; amount) 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en-US" altLang="ko-KR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메소드에서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발생하는 예외 종류를 표시하는 </a:t>
            </a:r>
            <a:r>
              <a:rPr lang="en-US" altLang="ko-KR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throws 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절</a:t>
            </a:r>
            <a:r>
              <a:rPr lang="en-US" altLang="ko-KR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             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en-US" altLang="ko-KR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throw new Exception("</a:t>
            </a:r>
            <a:r>
              <a:rPr lang="ko-KR" altLang="en-US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잔액이 부족합니다</a:t>
            </a:r>
            <a:r>
              <a:rPr lang="en-US" altLang="ko-KR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.");  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balance -= amount;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return amount;</a:t>
            </a:r>
          </a:p>
          <a:p>
            <a:pPr algn="just">
              <a:lnSpc>
                <a:spcPts val="2000"/>
              </a:lnSpc>
              <a:spcBef>
                <a:spcPct val="1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}}</a:t>
            </a:r>
          </a:p>
        </p:txBody>
      </p:sp>
      <p:sp>
        <p:nvSpPr>
          <p:cNvPr id="293896" name="Rectangle 8"/>
          <p:cNvSpPr>
            <a:spLocks noChangeArrowheads="1"/>
          </p:cNvSpPr>
          <p:nvPr/>
        </p:nvSpPr>
        <p:spPr bwMode="auto">
          <a:xfrm>
            <a:off x="2856950" y="3338717"/>
            <a:ext cx="7833674" cy="299849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square" lIns="72000" tIns="72000" rIns="72000" bIns="7200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Class ExceptionExample5 {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public static void main(String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args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[]) {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Account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obj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= new Account();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try {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amount = </a:t>
            </a:r>
            <a:r>
              <a:rPr lang="en-US" altLang="ko-KR" dirty="0" err="1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obj.withdraw</a:t>
            </a:r>
            <a:r>
              <a:rPr lang="en-US" altLang="ko-KR" dirty="0">
                <a:solidFill>
                  <a:srgbClr val="339966"/>
                </a:solidFill>
                <a:latin typeface="맑은 고딕" pitchFamily="50" charset="-127"/>
                <a:ea typeface="맑은 고딕" pitchFamily="50" charset="-127"/>
              </a:rPr>
              <a:t>(100000000);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예외 발생 </a:t>
            </a:r>
            <a:r>
              <a:rPr lang="ko-KR" altLang="en-US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System.out.println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인출액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:" + amount); }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catch (Exception e)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{  </a:t>
            </a:r>
            <a:r>
              <a:rPr lang="en-US" altLang="ko-KR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발생된 예외 처리 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    String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e.getMessage</a:t>
            </a:r>
            <a:r>
              <a:rPr lang="en-US" altLang="ko-KR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(); </a:t>
            </a:r>
            <a:r>
              <a:rPr lang="en-US" altLang="ko-KR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오류 메시지 출력</a:t>
            </a: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System.out.println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);}}}</a:t>
            </a:r>
          </a:p>
        </p:txBody>
      </p:sp>
      <p:sp>
        <p:nvSpPr>
          <p:cNvPr id="293901" name="Oval 13"/>
          <p:cNvSpPr>
            <a:spLocks noChangeArrowheads="1"/>
          </p:cNvSpPr>
          <p:nvPr/>
        </p:nvSpPr>
        <p:spPr bwMode="auto">
          <a:xfrm>
            <a:off x="5791200" y="3886200"/>
            <a:ext cx="228600" cy="2286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사용자 정의 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 사용자 정의 예외 클래스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Exception </a:t>
            </a:r>
            <a:r>
              <a:rPr lang="ko-KR" altLang="en-US" dirty="0" smtClean="0">
                <a:latin typeface="+mn-ea"/>
              </a:rPr>
              <a:t>을 </a:t>
            </a:r>
            <a:r>
              <a:rPr lang="ko-KR" altLang="en-US" dirty="0">
                <a:latin typeface="+mn-ea"/>
              </a:rPr>
              <a:t>상속받아 </a:t>
            </a:r>
            <a:r>
              <a:rPr lang="ko-KR" altLang="en-US" dirty="0" smtClean="0">
                <a:latin typeface="+mn-ea"/>
              </a:rPr>
              <a:t>구현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생성자에서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super(</a:t>
            </a:r>
            <a:r>
              <a:rPr lang="en-US" altLang="ko-KR" dirty="0" err="1">
                <a:latin typeface="+mn-ea"/>
              </a:rPr>
              <a:t>msg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로 </a:t>
            </a:r>
            <a:r>
              <a:rPr lang="ko-KR" altLang="en-US" dirty="0" smtClean="0">
                <a:latin typeface="+mn-ea"/>
              </a:rPr>
              <a:t>구현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err="1" smtClean="0">
                <a:latin typeface="+mn-ea"/>
              </a:rPr>
              <a:t>msg</a:t>
            </a:r>
            <a:r>
              <a:rPr lang="ko-KR" altLang="en-US" dirty="0">
                <a:latin typeface="+mn-ea"/>
              </a:rPr>
              <a:t>에 </a:t>
            </a:r>
            <a:r>
              <a:rPr lang="ko-KR" altLang="en-US" dirty="0" smtClean="0">
                <a:latin typeface="+mn-ea"/>
              </a:rPr>
              <a:t>저장된 문자열은 </a:t>
            </a:r>
            <a:r>
              <a:rPr lang="ko-KR" altLang="en-US" dirty="0" err="1" smtClean="0">
                <a:latin typeface="+mn-ea"/>
              </a:rPr>
              <a:t>메소드</a:t>
            </a:r>
            <a:r>
              <a:rPr lang="ko-KR" altLang="en-US" dirty="0" smtClean="0">
                <a:latin typeface="+mn-ea"/>
              </a:rPr>
              <a:t>  </a:t>
            </a:r>
            <a:r>
              <a:rPr lang="en-US" altLang="ko-KR" dirty="0" err="1">
                <a:latin typeface="+mn-ea"/>
              </a:rPr>
              <a:t>getMessage</a:t>
            </a:r>
            <a:r>
              <a:rPr lang="en-US" altLang="ko-KR" dirty="0">
                <a:latin typeface="+mn-ea"/>
              </a:rPr>
              <a:t>()</a:t>
            </a:r>
            <a:r>
              <a:rPr lang="ko-KR" altLang="en-US" dirty="0">
                <a:latin typeface="+mn-ea"/>
              </a:rPr>
              <a:t>에 의해 </a:t>
            </a:r>
            <a:r>
              <a:rPr lang="ko-KR" altLang="en-US" dirty="0" smtClean="0">
                <a:latin typeface="+mn-ea"/>
              </a:rPr>
              <a:t>반환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생성된 예외의 발생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생성된 </a:t>
            </a:r>
            <a:r>
              <a:rPr lang="ko-KR" altLang="en-US" dirty="0">
                <a:latin typeface="+mn-ea"/>
              </a:rPr>
              <a:t>예외 클래스는 필요한 </a:t>
            </a:r>
            <a:r>
              <a:rPr lang="ko-KR" altLang="en-US" dirty="0" smtClean="0">
                <a:latin typeface="+mn-ea"/>
              </a:rPr>
              <a:t>경우 </a:t>
            </a:r>
            <a:r>
              <a:rPr lang="en-US" altLang="ko-KR" dirty="0" smtClean="0">
                <a:latin typeface="+mn-ea"/>
              </a:rPr>
              <a:t>new</a:t>
            </a:r>
            <a:r>
              <a:rPr lang="ko-KR" altLang="en-US" dirty="0" smtClean="0">
                <a:latin typeface="+mn-ea"/>
              </a:rPr>
              <a:t>를 사용하여 예외 발생</a:t>
            </a:r>
            <a:r>
              <a:rPr lang="en-US" altLang="ko-KR" dirty="0" smtClean="0">
                <a:latin typeface="+mn-ea"/>
              </a:rPr>
              <a:t>(throws) </a:t>
            </a:r>
          </a:p>
          <a:p>
            <a:pPr lvl="1"/>
            <a:r>
              <a:rPr lang="ko-KR" altLang="en-US" dirty="0" err="1" smtClean="0">
                <a:latin typeface="+mn-ea"/>
              </a:rPr>
              <a:t>메소드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선언에서 </a:t>
            </a:r>
            <a:r>
              <a:rPr lang="en-US" altLang="ko-KR" dirty="0" smtClean="0">
                <a:latin typeface="+mn-ea"/>
              </a:rPr>
              <a:t>throws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발생되는 예외가 여러 개라면 여러 예외 유형을 쉼표로 구분하여 기술</a:t>
            </a:r>
            <a:endParaRPr lang="en-US" altLang="ko-KR" dirty="0"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758F-15B8-438D-B4C6-2AF498BCC995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61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사용자 정의 예외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08774F47-B377-4B74-87A7-E8B2243B6DB4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667504" y="1050817"/>
            <a:ext cx="8535055" cy="4708981"/>
          </a:xfrm>
          <a:prstGeom prst="rect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ZeroException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extends Exception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{  </a:t>
            </a:r>
            <a:r>
              <a:rPr lang="en-US" altLang="ko-KR" sz="2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사용자 정의 예외 클래스 </a:t>
            </a:r>
            <a:endParaRPr lang="en-US" altLang="ko-KR" sz="2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public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ZeroException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(){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	super("0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으로 나눌 수는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없슴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");}}</a:t>
            </a:r>
          </a:p>
          <a:p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public class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ExceptionTest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public static void main(String[]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args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{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 double result;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 try{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	   result= 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quotient(1,0)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;}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 catch(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ZeroException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e){  </a:t>
            </a:r>
            <a:r>
              <a:rPr lang="en-US" altLang="ko-KR" sz="2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사용자 정의 예외 발생 처리</a:t>
            </a:r>
            <a:endParaRPr lang="en-US" altLang="ko-KR" sz="2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	  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System.out.println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(e.</a:t>
            </a:r>
            <a:r>
              <a:rPr lang="en-US" altLang="ko-KR" sz="2000" dirty="0"/>
              <a:t>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getMessage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());}}</a:t>
            </a:r>
          </a:p>
          <a:p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public static double quotient(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n,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d) 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throws </a:t>
            </a:r>
            <a:r>
              <a:rPr lang="en-US" altLang="ko-KR" sz="2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ZeroException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if(d==0) throw new </a:t>
            </a:r>
            <a:r>
              <a:rPr lang="en-US" altLang="ko-KR" sz="2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ZeroException</a:t>
            </a: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();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2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//</a:t>
            </a:r>
            <a:r>
              <a:rPr lang="ko-KR" altLang="en-US" sz="2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예외 발생</a:t>
            </a:r>
            <a:endParaRPr lang="en-US" altLang="ko-KR" sz="2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              return (double)n/d;}}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4502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" b="18806"/>
          <a:stretch>
            <a:fillRect/>
          </a:stretch>
        </p:blipFill>
        <p:spPr bwMode="auto">
          <a:xfrm>
            <a:off x="6794193" y="1687936"/>
            <a:ext cx="4366177" cy="117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6153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886968"/>
            <a:ext cx="10058400" cy="3566160"/>
          </a:xfrm>
        </p:spPr>
        <p:txBody>
          <a:bodyPr/>
          <a:lstStyle/>
          <a:p>
            <a:r>
              <a:rPr lang="ko-KR" altLang="en-US" sz="4800" b="1" spc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스레드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896B-175E-451E-AE64-9B166021A0D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994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멀티태스킹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태스킹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muli</a:t>
            </a:r>
            <a:r>
              <a:rPr lang="en-US" altLang="ko-KR" b="1" dirty="0">
                <a:latin typeface="+mn-ea"/>
              </a:rPr>
              <a:t>-tasking)</a:t>
            </a:r>
            <a:r>
              <a:rPr lang="ko-KR" altLang="en-US" dirty="0">
                <a:latin typeface="+mn-ea"/>
              </a:rPr>
              <a:t>는 여러 개의 애플리케이션을 동시에 실행하여서 </a:t>
            </a:r>
            <a:r>
              <a:rPr lang="ko-KR" altLang="en-US" dirty="0" smtClean="0">
                <a:latin typeface="+mn-ea"/>
              </a:rPr>
              <a:t>컴퓨터 시스템의 </a:t>
            </a:r>
            <a:r>
              <a:rPr lang="ko-KR" altLang="en-US" dirty="0">
                <a:latin typeface="+mn-ea"/>
              </a:rPr>
              <a:t>성능을 높이기 위한 기법이다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53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9"/>
          <a:stretch/>
        </p:blipFill>
        <p:spPr bwMode="auto">
          <a:xfrm>
            <a:off x="1949570" y="2073650"/>
            <a:ext cx="7336886" cy="326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7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n-ea"/>
                <a:ea typeface="+mn-ea"/>
              </a:rPr>
              <a:t>스레드란</a:t>
            </a:r>
            <a:r>
              <a:rPr lang="en-US" altLang="ko-KR" dirty="0" smtClean="0">
                <a:latin typeface="+mn-ea"/>
                <a:ea typeface="+mn-ea"/>
              </a:rPr>
              <a:t>?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스레딩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(multi-threading)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은 하나의 프로그램이 동시에 여러 가지 작업을 할 수 있도록 하는 것</a:t>
            </a:r>
          </a:p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각각의 작업은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(thread)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라고 불린다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6C710755-BBA3-4749-9206-E845D2929D24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242693" name="Picture 6" descr="E:\Java책\프리젠테이션\18장\18장(그림18-1)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9" y="2497138"/>
            <a:ext cx="7324725" cy="366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2351088" y="2497138"/>
            <a:ext cx="2786062" cy="374491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2000" tIns="72000" rIns="72000" bIns="72000"/>
          <a:lstStyle/>
          <a:p>
            <a:pPr algn="just">
              <a:spcBef>
                <a:spcPct val="20000"/>
              </a:spcBef>
            </a:pPr>
            <a:endParaRPr lang="ko-KR" altLang="en-US" sz="1400"/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5087938" y="2492376"/>
            <a:ext cx="4572000" cy="374491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2000" tIns="72000" rIns="72000" bIns="72000"/>
          <a:lstStyle/>
          <a:p>
            <a:pPr algn="just">
              <a:spcBef>
                <a:spcPct val="20000"/>
              </a:spcBef>
            </a:pPr>
            <a:endParaRPr lang="ko-KR" altLang="en-US" sz="1400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3935414" y="5805488"/>
            <a:ext cx="4680867" cy="64784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99CCFF"/>
            </a:solidFill>
            <a:round/>
            <a:headEnd/>
            <a:tailEnd/>
          </a:ln>
        </p:spPr>
        <p:txBody>
          <a:bodyPr lIns="72000" tIns="72000" rIns="72000" bIns="72000"/>
          <a:lstStyle/>
          <a:p>
            <a:pPr algn="just">
              <a:spcBef>
                <a:spcPct val="20000"/>
              </a:spcBef>
            </a:pPr>
            <a:r>
              <a:rPr lang="ko-KR" altLang="en-US" b="1">
                <a:solidFill>
                  <a:srgbClr val="414867"/>
                </a:solidFill>
                <a:latin typeface="맑은 고딕" pitchFamily="50" charset="-127"/>
                <a:ea typeface="맑은 고딕" pitchFamily="50" charset="-127"/>
              </a:rPr>
              <a:t>멀티 스레드 프로그램을 구성하는 스레드는 메인 스레드에서 만들어서 시작해야 함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325878" y="4587082"/>
            <a:ext cx="7075182" cy="976437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프로세스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(process):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자신만의 데이터를 가진다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스레드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(thread):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동일한 데이터를 공유한다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 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5952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스레드를</a:t>
            </a:r>
            <a:r>
              <a:rPr lang="ko-KR" altLang="en-US" dirty="0" smtClean="0"/>
              <a:t> 사용하는 이유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웹 브라우저에서 웹 페이지를 보면서 동시에 파일을 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다운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로드할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수 있도록 한다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워드 프로세서에서 문서를 편집하면서 동시에 인쇄한다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게임 프로그램에서는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응답성을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높이기 위하여 많은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스레드를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사용한다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에서는 마우스와 키보드 입력을 다른 스레드를 생성하여 처리한다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086FEC50-9375-4C01-B107-FFB3D71C97D1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688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스레드를 생성하는 방법</a:t>
            </a:r>
            <a:endParaRPr lang="ko-KR" altLang="en-US" dirty="0" smtClean="0"/>
          </a:p>
        </p:txBody>
      </p:sp>
      <p:sp>
        <p:nvSpPr>
          <p:cNvPr id="1024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+mn-ea"/>
              </a:rPr>
              <a:t>멀티 스레드로 실행하는 어플리케이션 개발</a:t>
            </a:r>
            <a:endParaRPr lang="en-US" altLang="ko-KR" sz="2800" dirty="0">
              <a:latin typeface="+mn-ea"/>
            </a:endParaRPr>
          </a:p>
          <a:p>
            <a:pPr lvl="1"/>
            <a:r>
              <a:rPr lang="ko-KR" altLang="en-US" sz="2800" dirty="0">
                <a:latin typeface="+mn-ea"/>
              </a:rPr>
              <a:t>몇 개의 작업을 병렬로 실행할지 결정하고 </a:t>
            </a:r>
            <a:r>
              <a:rPr lang="ko-KR" altLang="en-US" sz="2800" dirty="0" err="1">
                <a:latin typeface="+mn-ea"/>
              </a:rPr>
              <a:t>작업별로</a:t>
            </a:r>
            <a:r>
              <a:rPr lang="ko-KR" altLang="en-US" sz="2800" dirty="0">
                <a:latin typeface="+mn-ea"/>
              </a:rPr>
              <a:t> 스레드 생성</a:t>
            </a:r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1024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91" y="2182895"/>
            <a:ext cx="8671491" cy="282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433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스레드를 생성하는 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ts val="1800"/>
              </a:spcBef>
            </a:pPr>
            <a:r>
              <a:rPr lang="ko-KR" altLang="en-US" dirty="0" err="1">
                <a:latin typeface="+mn-ea"/>
              </a:rPr>
              <a:t>스레드는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클래스가 담당한다</a:t>
            </a:r>
            <a:endParaRPr lang="en-US" altLang="ko-KR" dirty="0" smtClean="0">
              <a:latin typeface="+mn-ea"/>
            </a:endParaRPr>
          </a:p>
          <a:p>
            <a:pPr lvl="0" fontAlgn="base">
              <a:lnSpc>
                <a:spcPct val="100000"/>
              </a:lnSpc>
              <a:spcBef>
                <a:spcPts val="1800"/>
              </a:spcBef>
            </a:pPr>
            <a:endParaRPr lang="en-US" altLang="ko-KR" dirty="0">
              <a:latin typeface="+mn-ea"/>
            </a:endParaRPr>
          </a:p>
          <a:p>
            <a:pPr lvl="0" fontAlgn="base">
              <a:lnSpc>
                <a:spcPct val="100000"/>
              </a:lnSpc>
              <a:spcBef>
                <a:spcPts val="1800"/>
              </a:spcBef>
            </a:pPr>
            <a:endParaRPr lang="en-US" altLang="ko-KR" dirty="0" smtClean="0">
              <a:latin typeface="+mn-ea"/>
            </a:endParaRPr>
          </a:p>
          <a:p>
            <a:pPr lvl="0" fontAlgn="base">
              <a:lnSpc>
                <a:spcPct val="100000"/>
              </a:lnSpc>
              <a:spcBef>
                <a:spcPts val="1800"/>
              </a:spcBef>
            </a:pPr>
            <a:endParaRPr lang="en-US" altLang="ko-KR" dirty="0">
              <a:latin typeface="+mn-ea"/>
            </a:endParaRPr>
          </a:p>
          <a:p>
            <a:pPr lvl="0" fontAlgn="base">
              <a:lnSpc>
                <a:spcPct val="100000"/>
              </a:lnSpc>
              <a:spcBef>
                <a:spcPts val="1800"/>
              </a:spcBef>
            </a:pPr>
            <a:r>
              <a:rPr lang="en-US" altLang="ko-KR" dirty="0" smtClean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클래스를 상속하는 방법</a:t>
            </a:r>
            <a:r>
              <a:rPr lang="en-US" altLang="ko-KR" dirty="0">
                <a:latin typeface="+mn-ea"/>
              </a:rPr>
              <a:t>: Thread </a:t>
            </a:r>
            <a:r>
              <a:rPr lang="ko-KR" altLang="en-US" dirty="0">
                <a:latin typeface="+mn-ea"/>
              </a:rPr>
              <a:t>클래스를 상속받은 후에 </a:t>
            </a:r>
            <a:r>
              <a:rPr lang="en-US" altLang="ko-KR" dirty="0">
                <a:latin typeface="+mn-ea"/>
              </a:rPr>
              <a:t>run() </a:t>
            </a:r>
            <a:r>
              <a:rPr lang="ko-KR" altLang="en-US" dirty="0" err="1">
                <a:latin typeface="+mn-ea"/>
              </a:rPr>
              <a:t>메소드를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재정의 </a:t>
            </a:r>
            <a:r>
              <a:rPr lang="en-US" altLang="ko-KR" dirty="0" smtClean="0">
                <a:latin typeface="+mn-ea"/>
              </a:rPr>
              <a:t>- </a:t>
            </a:r>
            <a:r>
              <a:rPr lang="en-US" altLang="ko-KR" dirty="0">
                <a:latin typeface="+mn-ea"/>
              </a:rPr>
              <a:t>run()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안에 작업을 </a:t>
            </a:r>
            <a:r>
              <a:rPr lang="ko-KR" altLang="en-US" dirty="0" smtClean="0">
                <a:latin typeface="+mn-ea"/>
              </a:rPr>
              <a:t>기술</a:t>
            </a: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pPr lvl="0" fontAlgn="base">
              <a:lnSpc>
                <a:spcPct val="100000"/>
              </a:lnSpc>
              <a:spcBef>
                <a:spcPts val="1800"/>
              </a:spcBef>
            </a:pPr>
            <a:endParaRPr lang="en-US" altLang="ko-KR" dirty="0" smtClean="0">
              <a:latin typeface="+mn-ea"/>
            </a:endParaRPr>
          </a:p>
          <a:p>
            <a:pPr lvl="0" fontAlgn="base">
              <a:lnSpc>
                <a:spcPct val="100000"/>
              </a:lnSpc>
              <a:spcBef>
                <a:spcPts val="1800"/>
              </a:spcBef>
            </a:pPr>
            <a:r>
              <a:rPr lang="en-US" altLang="ko-KR" dirty="0" smtClean="0">
                <a:latin typeface="+mn-ea"/>
              </a:rPr>
              <a:t>Runnable </a:t>
            </a:r>
            <a:r>
              <a:rPr lang="ko-KR" altLang="en-US" dirty="0">
                <a:latin typeface="+mn-ea"/>
              </a:rPr>
              <a:t>인터페이스를 구현하는 방법</a:t>
            </a:r>
            <a:r>
              <a:rPr lang="en-US" altLang="ko-KR" dirty="0">
                <a:latin typeface="+mn-ea"/>
              </a:rPr>
              <a:t>: run() </a:t>
            </a:r>
            <a:r>
              <a:rPr lang="ko-KR" altLang="en-US" dirty="0" err="1">
                <a:latin typeface="+mn-ea"/>
              </a:rPr>
              <a:t>메소드를</a:t>
            </a:r>
            <a:r>
              <a:rPr lang="ko-KR" altLang="en-US" dirty="0">
                <a:latin typeface="+mn-ea"/>
              </a:rPr>
              <a:t> 가지고 있는 클래스를 작성하고 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이 클래스의 객체를 </a:t>
            </a:r>
            <a:r>
              <a:rPr lang="en-US" altLang="ko-KR" dirty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클래스의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호출할 때 </a:t>
            </a:r>
            <a:r>
              <a:rPr lang="ko-KR" altLang="en-US" dirty="0" smtClean="0">
                <a:latin typeface="+mn-ea"/>
              </a:rPr>
              <a:t>전달</a:t>
            </a: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57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676273" y="1679587"/>
            <a:ext cx="7747000" cy="9415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2200" dirty="0">
                <a:latin typeface="+mn-ea"/>
                <a:ea typeface="+mn-ea"/>
              </a:rPr>
              <a:t>Thread t = </a:t>
            </a:r>
            <a:r>
              <a:rPr lang="en-US" altLang="ko-KR" sz="2200" b="1" dirty="0">
                <a:latin typeface="+mn-ea"/>
                <a:ea typeface="+mn-ea"/>
              </a:rPr>
              <a:t>new </a:t>
            </a:r>
            <a:r>
              <a:rPr lang="en-US" altLang="ko-KR" sz="2200" dirty="0">
                <a:latin typeface="+mn-ea"/>
                <a:ea typeface="+mn-ea"/>
              </a:rPr>
              <a:t>Thread();	// </a:t>
            </a:r>
            <a:r>
              <a:rPr lang="ko-KR" altLang="en-US" sz="2200" dirty="0" err="1">
                <a:latin typeface="+mn-ea"/>
                <a:ea typeface="+mn-ea"/>
              </a:rPr>
              <a:t>스레드</a:t>
            </a:r>
            <a:r>
              <a:rPr lang="ko-KR" altLang="en-US" sz="2200" dirty="0">
                <a:latin typeface="+mn-ea"/>
                <a:ea typeface="+mn-ea"/>
              </a:rPr>
              <a:t> 객체를 생성한다</a:t>
            </a:r>
            <a:r>
              <a:rPr lang="en-US" altLang="ko-KR" sz="2200" dirty="0">
                <a:latin typeface="+mn-ea"/>
                <a:ea typeface="+mn-ea"/>
              </a:rPr>
              <a:t>. </a:t>
            </a:r>
            <a:endParaRPr lang="ko-KR" altLang="en-US" sz="2200" dirty="0">
              <a:latin typeface="+mn-ea"/>
              <a:ea typeface="+mn-ea"/>
            </a:endParaRPr>
          </a:p>
          <a:p>
            <a:pPr marL="0" indent="0" latinLnBrk="0">
              <a:buNone/>
            </a:pPr>
            <a:r>
              <a:rPr lang="en-US" altLang="ko-KR" sz="2200" dirty="0" err="1">
                <a:latin typeface="+mn-ea"/>
                <a:ea typeface="+mn-ea"/>
              </a:rPr>
              <a:t>t.start</a:t>
            </a:r>
            <a:r>
              <a:rPr lang="en-US" altLang="ko-KR" sz="2200" dirty="0">
                <a:latin typeface="+mn-ea"/>
                <a:ea typeface="+mn-ea"/>
              </a:rPr>
              <a:t>();			// </a:t>
            </a:r>
            <a:r>
              <a:rPr lang="ko-KR" altLang="en-US" sz="2200" dirty="0" err="1">
                <a:latin typeface="+mn-ea"/>
                <a:ea typeface="+mn-ea"/>
              </a:rPr>
              <a:t>스레드를</a:t>
            </a:r>
            <a:r>
              <a:rPr lang="ko-KR" altLang="en-US" sz="2200" dirty="0">
                <a:latin typeface="+mn-ea"/>
                <a:ea typeface="+mn-ea"/>
              </a:rPr>
              <a:t> 시작한다</a:t>
            </a:r>
            <a:r>
              <a:rPr lang="en-US" altLang="ko-KR" sz="2200" dirty="0">
                <a:latin typeface="+mn-ea"/>
                <a:ea typeface="+mn-ea"/>
              </a:rPr>
              <a:t>. </a:t>
            </a:r>
            <a:endParaRPr lang="ko-KR" altLang="en-US" sz="2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18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Thread </a:t>
            </a:r>
            <a:r>
              <a:rPr lang="ko-KR" altLang="en-US" dirty="0">
                <a:latin typeface="+mn-ea"/>
                <a:ea typeface="+mn-ea"/>
              </a:rPr>
              <a:t>클래스를 상속하는 방법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spcBef>
                <a:spcPct val="0"/>
              </a:spcBef>
              <a:spcAft>
                <a:spcPct val="20000"/>
              </a:spcAft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알파벳과 숫자를 동시에 출력하는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멀티 스레드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프로그램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58</a:t>
            </a:fld>
            <a:endParaRPr lang="en-US"/>
          </a:p>
        </p:txBody>
      </p:sp>
      <p:grpSp>
        <p:nvGrpSpPr>
          <p:cNvPr id="10" name="그룹 13"/>
          <p:cNvGrpSpPr>
            <a:grpSpLocks/>
          </p:cNvGrpSpPr>
          <p:nvPr/>
        </p:nvGrpSpPr>
        <p:grpSpPr bwMode="auto">
          <a:xfrm>
            <a:off x="1628112" y="1440647"/>
            <a:ext cx="7648892" cy="2545600"/>
            <a:chOff x="1142976" y="2071678"/>
            <a:chExt cx="6479559" cy="204290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142976" y="2357056"/>
              <a:ext cx="6479559" cy="175752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tIns="90000" rIns="90000" bIns="90000">
              <a:spAutoFit/>
            </a:bodyPr>
            <a:lstStyle/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class MultithreadExample1 {</a:t>
              </a:r>
            </a:p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   public static void main(String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args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[]) {</a:t>
              </a:r>
            </a:p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      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Thread </a:t>
              </a:r>
              <a:r>
                <a:rPr lang="en-US" altLang="ko-KR" b="1" dirty="0" err="1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thread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= new </a:t>
              </a:r>
              <a:r>
                <a:rPr lang="en-US" altLang="ko-KR" b="1" dirty="0" err="1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DigitThread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();     </a:t>
              </a:r>
              <a:r>
                <a:rPr lang="en-US" altLang="ko-KR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// </a:t>
              </a:r>
              <a:r>
                <a:rPr lang="ko-KR" altLang="en-US" b="1" dirty="0" smtClean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스레드 </a:t>
              </a:r>
              <a:r>
                <a:rPr lang="ko-KR" altLang="en-US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생성   </a:t>
              </a:r>
            </a:p>
            <a:p>
              <a:pPr algn="just">
                <a:spcBef>
                  <a:spcPct val="25000"/>
                </a:spcBef>
              </a:pP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     </a:t>
              </a:r>
              <a:r>
                <a:rPr lang="en-US" altLang="ko-KR" b="1" dirty="0" err="1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thread.start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();                        </a:t>
              </a: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        </a:t>
              </a:r>
              <a:r>
                <a:rPr lang="en-US" altLang="ko-KR" b="1" dirty="0" smtClean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// </a:t>
              </a:r>
              <a:r>
                <a:rPr lang="ko-KR" altLang="en-US" b="1" dirty="0" err="1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스레드를</a:t>
              </a:r>
              <a:r>
                <a:rPr lang="ko-KR" altLang="en-US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 시작</a:t>
              </a:r>
            </a:p>
            <a:p>
              <a:pPr algn="just">
                <a:spcBef>
                  <a:spcPct val="25000"/>
                </a:spcBef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        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for (char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ch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= 'A';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ch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&lt;= 'Z';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ch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++) </a:t>
              </a:r>
            </a:p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          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System.out.print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ch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);}}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142976" y="2071678"/>
              <a:ext cx="3003622" cy="296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main </a:t>
              </a:r>
              <a:r>
                <a:rPr lang="ko-KR" altLang="en-US" b="1" dirty="0" err="1">
                  <a:latin typeface="맑은 고딕" pitchFamily="50" charset="-127"/>
                  <a:ea typeface="맑은 고딕" pitchFamily="50" charset="-127"/>
                </a:rPr>
                <a:t>메소드를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 포함하는 클래스</a:t>
              </a:r>
            </a:p>
          </p:txBody>
        </p:sp>
      </p:grpSp>
      <p:grpSp>
        <p:nvGrpSpPr>
          <p:cNvPr id="13" name="그룹 14"/>
          <p:cNvGrpSpPr>
            <a:grpSpLocks/>
          </p:cNvGrpSpPr>
          <p:nvPr/>
        </p:nvGrpSpPr>
        <p:grpSpPr bwMode="auto">
          <a:xfrm>
            <a:off x="1469425" y="4459661"/>
            <a:ext cx="5945266" cy="1843578"/>
            <a:chOff x="708981" y="4500570"/>
            <a:chExt cx="5386995" cy="1525144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708981" y="4500570"/>
              <a:ext cx="3108594" cy="305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숫자를 출력하는 </a:t>
              </a:r>
              <a:r>
                <a:rPr lang="ko-KR" altLang="en-US" b="1" dirty="0" err="1">
                  <a:latin typeface="맑은 고딕" pitchFamily="50" charset="-127"/>
                  <a:ea typeface="맑은 고딕" pitchFamily="50" charset="-127"/>
                </a:rPr>
                <a:t>스레드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 클래스</a:t>
              </a: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143460" y="4786869"/>
              <a:ext cx="4952516" cy="123884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0000" tIns="90000" rIns="90000" bIns="90000">
              <a:spAutoFit/>
            </a:bodyPr>
            <a:lstStyle/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class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DigitThread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extends Thread {</a:t>
              </a:r>
            </a:p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   public void run() {</a:t>
              </a:r>
            </a:p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       for (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int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= 0;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&lt; 10;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++) </a:t>
              </a:r>
            </a:p>
            <a:p>
              <a:pPr algn="just">
                <a:spcBef>
                  <a:spcPct val="25000"/>
                </a:spcBef>
              </a:pP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            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System.out.print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b="1" dirty="0" err="1">
                  <a:latin typeface="맑은 고딕" pitchFamily="50" charset="-127"/>
                  <a:ea typeface="맑은 고딕" pitchFamily="50" charset="-127"/>
                </a:rPr>
                <a:t>cnt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); }}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 dirty="0"/>
              <a:t>패키지의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defRPr lang="ko-KR" altLang="en-US"/>
            </a:pP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경로까지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포함하는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완전한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이름으로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참조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>
              <a:spcBef>
                <a:spcPts val="200"/>
              </a:spcBef>
              <a:buNone/>
              <a:defRPr lang="ko-KR" altLang="en-US"/>
            </a:pP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예) library.Rectangle myRect = new </a:t>
            </a:r>
            <a:r>
              <a:rPr lang="ko-KR" altLang="en-US" dirty="0" err="1">
                <a:latin typeface="+mn-ea"/>
              </a:rPr>
              <a:t>library.Rectangle</a:t>
            </a:r>
            <a:r>
              <a:rPr lang="ko-KR" altLang="en-US" dirty="0" smtClean="0">
                <a:latin typeface="+mn-ea"/>
              </a:rPr>
              <a:t>(); 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pPr>
              <a:spcBef>
                <a:spcPts val="200"/>
              </a:spcBef>
              <a:buNone/>
              <a:defRPr lang="ko-KR" altLang="en-US"/>
            </a:pPr>
            <a:endParaRPr lang="en-US" altLang="ko-KR" dirty="0" smtClean="0">
              <a:latin typeface="+mn-ea"/>
            </a:endParaRPr>
          </a:p>
          <a:p>
            <a:pPr>
              <a:spcBef>
                <a:spcPts val="200"/>
              </a:spcBef>
              <a:defRPr lang="ko-KR" altLang="en-US"/>
            </a:pP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원하는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패키지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멤버만을</a:t>
            </a:r>
            <a:r>
              <a:rPr lang="en-US" altLang="ko-KR" dirty="0" smtClean="0">
                <a:latin typeface="+mn-ea"/>
              </a:rPr>
              <a:t> import. </a:t>
            </a:r>
          </a:p>
          <a:p>
            <a:pPr>
              <a:spcBef>
                <a:spcPts val="200"/>
              </a:spcBef>
              <a:buNone/>
              <a:defRPr lang="ko-KR" altLang="en-US"/>
            </a:pP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예) import  library.Rectangle; 	</a:t>
            </a:r>
          </a:p>
          <a:p>
            <a:pPr>
              <a:spcBef>
                <a:spcPts val="200"/>
              </a:spcBef>
              <a:buNone/>
              <a:defRPr lang="ko-KR" altLang="en-US"/>
            </a:pP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예) Rectangle myRect = new </a:t>
            </a:r>
            <a:r>
              <a:rPr lang="ko-KR" altLang="en-US" dirty="0" err="1">
                <a:latin typeface="+mn-ea"/>
              </a:rPr>
              <a:t>Rectangle</a:t>
            </a:r>
            <a:r>
              <a:rPr lang="ko-KR" altLang="en-US" dirty="0" smtClean="0">
                <a:latin typeface="+mn-ea"/>
              </a:rPr>
              <a:t>();</a:t>
            </a:r>
            <a:endParaRPr lang="en-US" altLang="ko-KR" dirty="0" smtClean="0">
              <a:latin typeface="+mn-ea"/>
            </a:endParaRPr>
          </a:p>
          <a:p>
            <a:pPr>
              <a:spcBef>
                <a:spcPts val="200"/>
              </a:spcBef>
              <a:buNone/>
              <a:defRPr lang="ko-KR" altLang="en-US"/>
            </a:pPr>
            <a:endParaRPr lang="en-US" altLang="ko-KR" dirty="0">
              <a:latin typeface="+mn-ea"/>
            </a:endParaRPr>
          </a:p>
          <a:p>
            <a:pPr>
              <a:spcBef>
                <a:spcPts val="200"/>
              </a:spcBef>
              <a:defRPr lang="ko-KR" altLang="en-US"/>
            </a:pP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패키지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전체를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import </a:t>
            </a:r>
            <a:endParaRPr lang="en-US" altLang="ko-KR" dirty="0">
              <a:latin typeface="+mn-ea"/>
            </a:endParaRPr>
          </a:p>
          <a:p>
            <a:pPr>
              <a:spcBef>
                <a:spcPts val="200"/>
              </a:spcBef>
              <a:buNone/>
              <a:defRPr lang="ko-KR" altLang="en-US"/>
            </a:pP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예) </a:t>
            </a:r>
            <a:r>
              <a:rPr lang="en-US" altLang="ko-KR" dirty="0">
                <a:latin typeface="+mn-ea"/>
              </a:rPr>
              <a:t>import  library.*; </a:t>
            </a:r>
            <a:endParaRPr lang="en-US" altLang="ko-KR" dirty="0" smtClean="0">
              <a:latin typeface="+mn-ea"/>
            </a:endParaRPr>
          </a:p>
          <a:p>
            <a:pPr>
              <a:spcBef>
                <a:spcPts val="200"/>
              </a:spcBef>
              <a:buNone/>
              <a:defRPr lang="ko-KR" altLang="en-US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defRPr lang="ko-KR" altLang="en-US"/>
            </a:pPr>
            <a:r>
              <a:rPr lang="ko-KR" altLang="en-US" dirty="0">
                <a:latin typeface="+mn-ea"/>
              </a:rPr>
              <a:t>클래스 안에 정의된 정적 상수나 정적 </a:t>
            </a:r>
            <a:r>
              <a:rPr lang="ko-KR" altLang="en-US" dirty="0" err="1">
                <a:latin typeface="+mn-ea"/>
              </a:rPr>
              <a:t>메소드를</a:t>
            </a:r>
            <a:r>
              <a:rPr lang="ko-KR" altLang="en-US" dirty="0">
                <a:latin typeface="+mn-ea"/>
              </a:rPr>
              <a:t> 사용하는 경우에 정적 </a:t>
            </a:r>
            <a:r>
              <a:rPr lang="ko-KR" altLang="en-US" dirty="0" err="1">
                <a:latin typeface="+mn-ea"/>
              </a:rPr>
              <a:t>import</a:t>
            </a:r>
            <a:r>
              <a:rPr lang="ko-KR" altLang="en-US" dirty="0">
                <a:latin typeface="+mn-ea"/>
              </a:rPr>
              <a:t> 문장을 사용하면 클래스 이름 생략 가능. </a:t>
            </a:r>
          </a:p>
          <a:p>
            <a:pPr>
              <a:lnSpc>
                <a:spcPct val="100000"/>
              </a:lnSpc>
              <a:spcBef>
                <a:spcPts val="200"/>
              </a:spcBef>
              <a:buNone/>
              <a:defRPr lang="ko-KR" altLang="en-US"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예) </a:t>
            </a:r>
            <a:r>
              <a:rPr lang="ko-KR" altLang="en-US" dirty="0" err="1">
                <a:latin typeface="+mn-ea"/>
              </a:rPr>
              <a:t>import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static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java.lang.Math</a:t>
            </a:r>
            <a:r>
              <a:rPr lang="ko-KR" altLang="en-US" dirty="0">
                <a:latin typeface="+mn-ea"/>
              </a:rPr>
              <a:t>.*;</a:t>
            </a:r>
          </a:p>
          <a:p>
            <a:pPr>
              <a:lnSpc>
                <a:spcPct val="100000"/>
              </a:lnSpc>
              <a:spcBef>
                <a:spcPts val="200"/>
              </a:spcBef>
              <a:buNone/>
              <a:defRPr lang="ko-KR" altLang="en-US"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예) </a:t>
            </a:r>
            <a:r>
              <a:rPr lang="ko-KR" altLang="en-US" dirty="0" err="1">
                <a:latin typeface="+mn-ea"/>
              </a:rPr>
              <a:t>double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 = </a:t>
            </a:r>
            <a:r>
              <a:rPr lang="ko-KR" altLang="en-US" dirty="0" err="1">
                <a:latin typeface="+mn-ea"/>
              </a:rPr>
              <a:t>cos</a:t>
            </a:r>
            <a:r>
              <a:rPr lang="ko-KR" altLang="en-US" dirty="0">
                <a:latin typeface="+mn-ea"/>
              </a:rPr>
              <a:t>(PI * </a:t>
            </a:r>
            <a:r>
              <a:rPr lang="ko-KR" altLang="en-US" dirty="0" err="1">
                <a:latin typeface="+mn-ea"/>
              </a:rPr>
              <a:t>theta</a:t>
            </a:r>
            <a:r>
              <a:rPr lang="ko-KR" altLang="en-US" dirty="0" smtClean="0">
                <a:latin typeface="+mn-ea"/>
              </a:rPr>
              <a:t>);</a:t>
            </a:r>
            <a:r>
              <a:rPr lang="en-US" altLang="ko-KR" dirty="0">
                <a:latin typeface="+mn-ea"/>
              </a:rPr>
              <a:t>		</a:t>
            </a:r>
          </a:p>
          <a:p>
            <a:pPr>
              <a:spcBef>
                <a:spcPts val="200"/>
              </a:spcBef>
              <a:defRPr lang="ko-KR" altLang="en-US"/>
            </a:pPr>
            <a:endParaRPr lang="en-US" altLang="ko-KR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10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클래스를 상속하는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272667" y="1460258"/>
            <a:ext cx="9799886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public class MultithreadExample1 {</a:t>
            </a:r>
          </a:p>
          <a:p>
            <a:r>
              <a:rPr lang="en-US" altLang="ko-KR" sz="2400" dirty="0">
                <a:latin typeface="+mn-ea"/>
              </a:rPr>
              <a:t>	public static void main(String </a:t>
            </a:r>
            <a:r>
              <a:rPr lang="en-US" altLang="ko-KR" sz="2400" dirty="0" err="1">
                <a:latin typeface="+mn-ea"/>
              </a:rPr>
              <a:t>args</a:t>
            </a:r>
            <a:r>
              <a:rPr lang="en-US" altLang="ko-KR" sz="2400" dirty="0">
                <a:latin typeface="+mn-ea"/>
              </a:rPr>
              <a:t>[]) {</a:t>
            </a:r>
          </a:p>
          <a:p>
            <a:r>
              <a:rPr lang="en-US" altLang="ko-KR" sz="2400" dirty="0">
                <a:latin typeface="+mn-ea"/>
              </a:rPr>
              <a:t>		Thread </a:t>
            </a:r>
            <a:r>
              <a:rPr lang="en-US" altLang="ko-KR" sz="2400" dirty="0" err="1">
                <a:latin typeface="+mn-ea"/>
              </a:rPr>
              <a:t>thread</a:t>
            </a:r>
            <a:r>
              <a:rPr lang="en-US" altLang="ko-KR" sz="2400" dirty="0">
                <a:latin typeface="+mn-ea"/>
              </a:rPr>
              <a:t> = new Thread( 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() -&gt; {</a:t>
            </a:r>
          </a:p>
          <a:p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			for (</a:t>
            </a:r>
            <a:r>
              <a:rPr lang="en-US" altLang="ko-KR" sz="2400" dirty="0" err="1">
                <a:solidFill>
                  <a:srgbClr val="7030A0"/>
                </a:solidFill>
                <a:latin typeface="+mn-ea"/>
              </a:rPr>
              <a:t>int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2400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 = 0; </a:t>
            </a:r>
            <a:r>
              <a:rPr lang="en-US" altLang="ko-KR" sz="2400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 &lt; 10; </a:t>
            </a:r>
            <a:r>
              <a:rPr lang="en-US" altLang="ko-KR" sz="2400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++)</a:t>
            </a:r>
          </a:p>
          <a:p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				</a:t>
            </a:r>
            <a:r>
              <a:rPr lang="en-US" altLang="ko-KR" sz="2400" dirty="0" err="1">
                <a:solidFill>
                  <a:srgbClr val="7030A0"/>
                </a:solidFill>
                <a:latin typeface="+mn-ea"/>
              </a:rPr>
              <a:t>System.out.print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(</a:t>
            </a:r>
            <a:r>
              <a:rPr lang="en-US" altLang="ko-KR" sz="2400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); </a:t>
            </a:r>
            <a:r>
              <a:rPr lang="en-US" altLang="ko-KR" sz="2400" dirty="0" smtClean="0">
                <a:solidFill>
                  <a:srgbClr val="7030A0"/>
                </a:solidFill>
                <a:latin typeface="+mn-ea"/>
              </a:rPr>
              <a:t>      </a:t>
            </a:r>
            <a:r>
              <a:rPr lang="en-US" altLang="ko-KR" sz="2400" dirty="0" smtClean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2400" dirty="0" err="1">
                <a:solidFill>
                  <a:srgbClr val="00B050"/>
                </a:solidFill>
                <a:latin typeface="+mn-ea"/>
              </a:rPr>
              <a:t>람다식</a:t>
            </a:r>
            <a:r>
              <a:rPr lang="ko-KR" altLang="en-US" sz="2400" dirty="0">
                <a:solidFill>
                  <a:srgbClr val="00B050"/>
                </a:solidFill>
                <a:latin typeface="+mn-ea"/>
              </a:rPr>
              <a:t> 사용</a:t>
            </a:r>
          </a:p>
          <a:p>
            <a:r>
              <a:rPr lang="ko-KR" altLang="en-US" sz="2400" dirty="0">
                <a:latin typeface="+mn-ea"/>
              </a:rPr>
              <a:t>		</a:t>
            </a:r>
            <a:r>
              <a:rPr lang="en-US" altLang="ko-KR" sz="2400" dirty="0">
                <a:solidFill>
                  <a:srgbClr val="7030A0"/>
                </a:solidFill>
                <a:latin typeface="+mn-ea"/>
              </a:rPr>
              <a:t>});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	</a:t>
            </a:r>
            <a:r>
              <a:rPr lang="en-US" altLang="ko-KR" sz="2400" dirty="0" err="1">
                <a:latin typeface="+mn-ea"/>
              </a:rPr>
              <a:t>thread.start</a:t>
            </a:r>
            <a:r>
              <a:rPr lang="en-US" altLang="ko-KR" sz="2400" dirty="0">
                <a:latin typeface="+mn-ea"/>
              </a:rPr>
              <a:t>(); // </a:t>
            </a:r>
            <a:r>
              <a:rPr lang="ko-KR" altLang="en-US" sz="2400" dirty="0">
                <a:latin typeface="+mn-ea"/>
              </a:rPr>
              <a:t>스레드를 시작</a:t>
            </a:r>
          </a:p>
          <a:p>
            <a:r>
              <a:rPr lang="ko-KR" altLang="en-US" sz="2400" dirty="0">
                <a:latin typeface="+mn-ea"/>
              </a:rPr>
              <a:t>		</a:t>
            </a:r>
            <a:r>
              <a:rPr lang="en-US" altLang="ko-KR" sz="2400" dirty="0">
                <a:latin typeface="+mn-ea"/>
              </a:rPr>
              <a:t>for (char </a:t>
            </a:r>
            <a:r>
              <a:rPr lang="en-US" altLang="ko-KR" sz="2400" dirty="0" err="1">
                <a:latin typeface="+mn-ea"/>
              </a:rPr>
              <a:t>ch</a:t>
            </a:r>
            <a:r>
              <a:rPr lang="en-US" altLang="ko-KR" sz="2400" dirty="0">
                <a:latin typeface="+mn-ea"/>
              </a:rPr>
              <a:t> = 'A'; </a:t>
            </a:r>
            <a:r>
              <a:rPr lang="en-US" altLang="ko-KR" sz="2400" dirty="0" err="1">
                <a:latin typeface="+mn-ea"/>
              </a:rPr>
              <a:t>ch</a:t>
            </a:r>
            <a:r>
              <a:rPr lang="en-US" altLang="ko-KR" sz="2400" dirty="0">
                <a:latin typeface="+mn-ea"/>
              </a:rPr>
              <a:t> &lt;= 'Z'; </a:t>
            </a:r>
            <a:r>
              <a:rPr lang="en-US" altLang="ko-KR" sz="2400" dirty="0" err="1">
                <a:latin typeface="+mn-ea"/>
              </a:rPr>
              <a:t>ch</a:t>
            </a:r>
            <a:r>
              <a:rPr lang="en-US" altLang="ko-KR" sz="2400" dirty="0">
                <a:latin typeface="+mn-ea"/>
              </a:rPr>
              <a:t>++)</a:t>
            </a:r>
          </a:p>
          <a:p>
            <a:r>
              <a:rPr lang="en-US" altLang="ko-KR" sz="2400" dirty="0">
                <a:latin typeface="+mn-ea"/>
              </a:rPr>
              <a:t>			</a:t>
            </a:r>
            <a:r>
              <a:rPr lang="en-US" altLang="ko-KR" sz="2400" dirty="0" err="1">
                <a:latin typeface="+mn-ea"/>
              </a:rPr>
              <a:t>System.out.print</a:t>
            </a:r>
            <a:r>
              <a:rPr lang="en-US" altLang="ko-KR" sz="2400" dirty="0">
                <a:latin typeface="+mn-ea"/>
              </a:rPr>
              <a:t>(</a:t>
            </a:r>
            <a:r>
              <a:rPr lang="en-US" altLang="ko-KR" sz="2400" dirty="0" err="1">
                <a:latin typeface="+mn-ea"/>
              </a:rPr>
              <a:t>ch</a:t>
            </a:r>
            <a:r>
              <a:rPr lang="en-US" altLang="ko-KR" sz="2400" dirty="0">
                <a:latin typeface="+mn-ea"/>
              </a:rPr>
              <a:t>);</a:t>
            </a:r>
          </a:p>
          <a:p>
            <a:r>
              <a:rPr lang="en-US" altLang="ko-KR" sz="2400" dirty="0">
                <a:latin typeface="+mn-ea"/>
              </a:rPr>
              <a:t>	}</a:t>
            </a:r>
          </a:p>
          <a:p>
            <a:r>
              <a:rPr lang="en-US" altLang="ko-KR" sz="2400" dirty="0">
                <a:latin typeface="+mn-ea"/>
              </a:rPr>
              <a:t>}</a:t>
            </a: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4173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클래스를 상속하는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익명 자식 객체 사용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코드 절약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455597" y="1393769"/>
            <a:ext cx="8662115" cy="4832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0" indent="0">
              <a:buNone/>
              <a:defRPr sz="2200" b="1">
                <a:solidFill>
                  <a:schemeClr val="dk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b="0" dirty="0"/>
              <a:t>public class MultithreadExample1 {</a:t>
            </a:r>
          </a:p>
          <a:p>
            <a:r>
              <a:rPr lang="en-US" altLang="ko-KR" b="0" dirty="0"/>
              <a:t>	public static void main(String </a:t>
            </a:r>
            <a:r>
              <a:rPr lang="en-US" altLang="ko-KR" b="0" dirty="0" err="1"/>
              <a:t>args</a:t>
            </a:r>
            <a:r>
              <a:rPr lang="en-US" altLang="ko-KR" b="0" dirty="0"/>
              <a:t>[]) {</a:t>
            </a:r>
          </a:p>
          <a:p>
            <a:r>
              <a:rPr lang="en-US" altLang="ko-KR" b="0" dirty="0"/>
              <a:t>		Thread </a:t>
            </a:r>
            <a:r>
              <a:rPr lang="en-US" altLang="ko-KR" b="0" dirty="0" err="1"/>
              <a:t>thread</a:t>
            </a:r>
            <a:r>
              <a:rPr lang="en-US" altLang="ko-KR" b="0" dirty="0"/>
              <a:t> = </a:t>
            </a:r>
            <a:r>
              <a:rPr lang="en-US" altLang="ko-KR" b="0" dirty="0">
                <a:solidFill>
                  <a:srgbClr val="7030A0"/>
                </a:solidFill>
              </a:rPr>
              <a:t>new Thread() { </a:t>
            </a:r>
            <a:r>
              <a:rPr lang="en-US" altLang="ko-KR" b="0" dirty="0" smtClean="0">
                <a:solidFill>
                  <a:srgbClr val="7030A0"/>
                </a:solidFill>
              </a:rPr>
              <a:t>  </a:t>
            </a:r>
            <a:r>
              <a:rPr lang="en-US" altLang="ko-KR" b="0" dirty="0" smtClean="0">
                <a:solidFill>
                  <a:srgbClr val="00B050"/>
                </a:solidFill>
              </a:rPr>
              <a:t>//</a:t>
            </a:r>
            <a:r>
              <a:rPr lang="ko-KR" altLang="en-US" b="0" dirty="0">
                <a:solidFill>
                  <a:srgbClr val="00B050"/>
                </a:solidFill>
              </a:rPr>
              <a:t>익명 자식 객체 </a:t>
            </a:r>
            <a:endParaRPr lang="en-US" altLang="ko-KR" b="0" dirty="0">
              <a:solidFill>
                <a:srgbClr val="00B050"/>
              </a:solidFill>
            </a:endParaRPr>
          </a:p>
          <a:p>
            <a:r>
              <a:rPr lang="en-US" altLang="ko-KR" b="0" dirty="0">
                <a:solidFill>
                  <a:srgbClr val="7030A0"/>
                </a:solidFill>
              </a:rPr>
              <a:t>		   public void run() {</a:t>
            </a:r>
          </a:p>
          <a:p>
            <a:r>
              <a:rPr lang="en-US" altLang="ko-KR" b="0" dirty="0">
                <a:solidFill>
                  <a:srgbClr val="7030A0"/>
                </a:solidFill>
              </a:rPr>
              <a:t>	                for (</a:t>
            </a:r>
            <a:r>
              <a:rPr lang="en-US" altLang="ko-KR" b="0" dirty="0" err="1">
                <a:solidFill>
                  <a:srgbClr val="7030A0"/>
                </a:solidFill>
              </a:rPr>
              <a:t>int</a:t>
            </a:r>
            <a:r>
              <a:rPr lang="en-US" altLang="ko-KR" b="0" dirty="0">
                <a:solidFill>
                  <a:srgbClr val="7030A0"/>
                </a:solidFill>
              </a:rPr>
              <a:t> </a:t>
            </a:r>
            <a:r>
              <a:rPr lang="en-US" altLang="ko-KR" b="0" dirty="0" err="1">
                <a:solidFill>
                  <a:srgbClr val="7030A0"/>
                </a:solidFill>
              </a:rPr>
              <a:t>cnt</a:t>
            </a:r>
            <a:r>
              <a:rPr lang="en-US" altLang="ko-KR" b="0" dirty="0">
                <a:solidFill>
                  <a:srgbClr val="7030A0"/>
                </a:solidFill>
              </a:rPr>
              <a:t> = 0; </a:t>
            </a:r>
            <a:r>
              <a:rPr lang="en-US" altLang="ko-KR" b="0" dirty="0" err="1">
                <a:solidFill>
                  <a:srgbClr val="7030A0"/>
                </a:solidFill>
              </a:rPr>
              <a:t>cnt</a:t>
            </a:r>
            <a:r>
              <a:rPr lang="en-US" altLang="ko-KR" b="0" dirty="0">
                <a:solidFill>
                  <a:srgbClr val="7030A0"/>
                </a:solidFill>
              </a:rPr>
              <a:t> &lt; 10; </a:t>
            </a:r>
            <a:r>
              <a:rPr lang="en-US" altLang="ko-KR" b="0" dirty="0" err="1">
                <a:solidFill>
                  <a:srgbClr val="7030A0"/>
                </a:solidFill>
              </a:rPr>
              <a:t>cnt</a:t>
            </a:r>
            <a:r>
              <a:rPr lang="en-US" altLang="ko-KR" b="0" dirty="0">
                <a:solidFill>
                  <a:srgbClr val="7030A0"/>
                </a:solidFill>
              </a:rPr>
              <a:t>++) </a:t>
            </a:r>
          </a:p>
          <a:p>
            <a:r>
              <a:rPr lang="en-US" altLang="ko-KR" b="0" dirty="0">
                <a:solidFill>
                  <a:srgbClr val="7030A0"/>
                </a:solidFill>
              </a:rPr>
              <a:t>                                </a:t>
            </a:r>
            <a:r>
              <a:rPr lang="en-US" altLang="ko-KR" b="0" dirty="0" err="1">
                <a:solidFill>
                  <a:srgbClr val="7030A0"/>
                </a:solidFill>
              </a:rPr>
              <a:t>System.out.print</a:t>
            </a:r>
            <a:r>
              <a:rPr lang="en-US" altLang="ko-KR" b="0" dirty="0">
                <a:solidFill>
                  <a:srgbClr val="7030A0"/>
                </a:solidFill>
              </a:rPr>
              <a:t>(</a:t>
            </a:r>
            <a:r>
              <a:rPr lang="en-US" altLang="ko-KR" b="0" dirty="0" err="1">
                <a:solidFill>
                  <a:srgbClr val="7030A0"/>
                </a:solidFill>
              </a:rPr>
              <a:t>cnt</a:t>
            </a:r>
            <a:r>
              <a:rPr lang="en-US" altLang="ko-KR" b="0" dirty="0">
                <a:solidFill>
                  <a:srgbClr val="7030A0"/>
                </a:solidFill>
              </a:rPr>
              <a:t>); </a:t>
            </a:r>
          </a:p>
          <a:p>
            <a:r>
              <a:rPr lang="en-US" altLang="ko-KR" b="0" dirty="0">
                <a:solidFill>
                  <a:srgbClr val="7030A0"/>
                </a:solidFill>
              </a:rPr>
              <a:t>                      }</a:t>
            </a:r>
          </a:p>
          <a:p>
            <a:r>
              <a:rPr lang="en-US" altLang="ko-KR" b="0" dirty="0">
                <a:solidFill>
                  <a:srgbClr val="7030A0"/>
                </a:solidFill>
              </a:rPr>
              <a:t>                   };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thread.start</a:t>
            </a:r>
            <a:r>
              <a:rPr lang="en-US" altLang="ko-KR" b="0" dirty="0"/>
              <a:t>(); // </a:t>
            </a:r>
            <a:r>
              <a:rPr lang="ko-KR" altLang="en-US" b="0" dirty="0"/>
              <a:t>스레드를 시작</a:t>
            </a:r>
          </a:p>
          <a:p>
            <a:r>
              <a:rPr lang="ko-KR" altLang="en-US" b="0" dirty="0"/>
              <a:t>		</a:t>
            </a:r>
            <a:r>
              <a:rPr lang="en-US" altLang="ko-KR" b="0" dirty="0"/>
              <a:t>for (char </a:t>
            </a:r>
            <a:r>
              <a:rPr lang="en-US" altLang="ko-KR" b="0" dirty="0" err="1"/>
              <a:t>ch</a:t>
            </a:r>
            <a:r>
              <a:rPr lang="en-US" altLang="ko-KR" b="0" dirty="0"/>
              <a:t> = 'A'; </a:t>
            </a:r>
            <a:r>
              <a:rPr lang="en-US" altLang="ko-KR" b="0" dirty="0" err="1"/>
              <a:t>ch</a:t>
            </a:r>
            <a:r>
              <a:rPr lang="en-US" altLang="ko-KR" b="0" dirty="0"/>
              <a:t> &lt;= 'Z'; </a:t>
            </a:r>
            <a:r>
              <a:rPr lang="en-US" altLang="ko-KR" b="0" dirty="0" err="1"/>
              <a:t>ch</a:t>
            </a:r>
            <a:r>
              <a:rPr lang="en-US" altLang="ko-KR" b="0" dirty="0"/>
              <a:t>++)</a:t>
            </a:r>
          </a:p>
          <a:p>
            <a:r>
              <a:rPr lang="en-US" altLang="ko-KR" b="0" dirty="0"/>
              <a:t>			</a:t>
            </a:r>
            <a:r>
              <a:rPr lang="en-US" altLang="ko-KR" b="0" dirty="0" err="1"/>
              <a:t>System.out.print</a:t>
            </a:r>
            <a:r>
              <a:rPr lang="en-US" altLang="ko-KR" b="0" dirty="0"/>
              <a:t>(</a:t>
            </a:r>
            <a:r>
              <a:rPr lang="en-US" altLang="ko-KR" b="0" dirty="0" err="1"/>
              <a:t>ch</a:t>
            </a:r>
            <a:r>
              <a:rPr lang="en-US" altLang="ko-KR" b="0" dirty="0"/>
              <a:t>);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532940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+mn-ea"/>
                <a:ea typeface="+mn-ea"/>
              </a:rPr>
              <a:t>Runnable </a:t>
            </a:r>
            <a:r>
              <a:rPr lang="ko-KR" altLang="en-US" sz="3200" dirty="0">
                <a:latin typeface="+mn-ea"/>
                <a:ea typeface="+mn-ea"/>
              </a:rPr>
              <a:t>인터페이스를 구현하는 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>
                <a:latin typeface="+mn-ea"/>
              </a:rPr>
              <a:t>Runnable </a:t>
            </a:r>
            <a:r>
              <a:rPr lang="ko-KR" altLang="en-US" dirty="0">
                <a:latin typeface="+mn-ea"/>
              </a:rPr>
              <a:t>인터페이스를 구현한 클래스를 작성한다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 smtClean="0">
                <a:latin typeface="+mn-ea"/>
              </a:rPr>
              <a:t>run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 err="1">
                <a:latin typeface="+mn-ea"/>
              </a:rPr>
              <a:t>메소드를</a:t>
            </a:r>
            <a:r>
              <a:rPr lang="ko-KR" altLang="en-US" dirty="0">
                <a:latin typeface="+mn-ea"/>
              </a:rPr>
              <a:t> 작성한다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 smtClean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객체를 생성하고 이때 </a:t>
            </a:r>
            <a:r>
              <a:rPr lang="en-US" altLang="ko-KR" dirty="0" err="1">
                <a:latin typeface="+mn-ea"/>
              </a:rPr>
              <a:t>MyRunnable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객체를 인수로 전달한다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 smtClean="0">
                <a:latin typeface="+mn-ea"/>
              </a:rPr>
              <a:t>start</a:t>
            </a:r>
            <a:r>
              <a:rPr lang="en-US" altLang="ko-KR" dirty="0">
                <a:latin typeface="+mn-ea"/>
              </a:rPr>
              <a:t>()</a:t>
            </a:r>
            <a:r>
              <a:rPr lang="ko-KR" altLang="en-US" dirty="0">
                <a:latin typeface="+mn-ea"/>
              </a:rPr>
              <a:t>를 호출하여서 </a:t>
            </a:r>
            <a:r>
              <a:rPr lang="ko-KR" altLang="en-US" dirty="0" err="1">
                <a:latin typeface="+mn-ea"/>
              </a:rPr>
              <a:t>스레드를</a:t>
            </a:r>
            <a:r>
              <a:rPr lang="ko-KR" altLang="en-US" dirty="0">
                <a:latin typeface="+mn-ea"/>
              </a:rPr>
              <a:t> 시작한다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61</a:t>
            </a:fld>
            <a:endParaRPr lang="en-US"/>
          </a:p>
        </p:txBody>
      </p:sp>
      <p:pic>
        <p:nvPicPr>
          <p:cNvPr id="1428485" name="Picture 5" descr="MCj0252603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59" y="3612382"/>
            <a:ext cx="1738312" cy="17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8486" name="Picture 6" descr="MCj0434929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33" y="356494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8487" name="Freeform 7"/>
          <p:cNvSpPr>
            <a:spLocks/>
          </p:cNvSpPr>
          <p:nvPr/>
        </p:nvSpPr>
        <p:spPr bwMode="auto">
          <a:xfrm>
            <a:off x="3269372" y="3339520"/>
            <a:ext cx="1944687" cy="735013"/>
          </a:xfrm>
          <a:custGeom>
            <a:avLst/>
            <a:gdLst>
              <a:gd name="T0" fmla="*/ 1225 w 1225"/>
              <a:gd name="T1" fmla="*/ 463 h 463"/>
              <a:gd name="T2" fmla="*/ 612 w 1225"/>
              <a:gd name="T3" fmla="*/ 10 h 463"/>
              <a:gd name="T4" fmla="*/ 0 w 1225"/>
              <a:gd name="T5" fmla="*/ 40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5" h="463">
                <a:moveTo>
                  <a:pt x="1225" y="463"/>
                </a:moveTo>
                <a:cubicBezTo>
                  <a:pt x="1020" y="241"/>
                  <a:pt x="816" y="20"/>
                  <a:pt x="612" y="10"/>
                </a:cubicBezTo>
                <a:cubicBezTo>
                  <a:pt x="408" y="0"/>
                  <a:pt x="204" y="201"/>
                  <a:pt x="0" y="403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28488" name="Text Box 8"/>
          <p:cNvSpPr txBox="1">
            <a:spLocks noChangeArrowheads="1"/>
          </p:cNvSpPr>
          <p:nvPr/>
        </p:nvSpPr>
        <p:spPr bwMode="auto">
          <a:xfrm>
            <a:off x="2305759" y="5576977"/>
            <a:ext cx="192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>
                <a:latin typeface="Trebuchet MS" pitchFamily="34" charset="0"/>
                <a:ea typeface="굴림" charset="-127"/>
              </a:rPr>
              <a:t>Thread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객체 </a:t>
            </a:r>
            <a:r>
              <a:rPr lang="en-US" altLang="ko-KR" sz="1600">
                <a:latin typeface="Trebuchet MS" pitchFamily="34" charset="0"/>
                <a:ea typeface="굴림" charset="-127"/>
              </a:rPr>
              <a:t>=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일꾼</a:t>
            </a:r>
          </a:p>
        </p:txBody>
      </p:sp>
      <p:sp>
        <p:nvSpPr>
          <p:cNvPr id="1428489" name="Text Box 9"/>
          <p:cNvSpPr txBox="1">
            <a:spLocks noChangeArrowheads="1"/>
          </p:cNvSpPr>
          <p:nvPr/>
        </p:nvSpPr>
        <p:spPr bwMode="auto">
          <a:xfrm>
            <a:off x="5229934" y="5515982"/>
            <a:ext cx="280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>
                <a:latin typeface="Trebuchet MS" pitchFamily="34" charset="0"/>
                <a:ea typeface="굴림" charset="-127"/>
              </a:rPr>
              <a:t>Runnable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객체 </a:t>
            </a:r>
            <a:r>
              <a:rPr lang="en-US" altLang="ko-KR" sz="1600">
                <a:latin typeface="Trebuchet MS" pitchFamily="34" charset="0"/>
                <a:ea typeface="굴림" charset="-127"/>
              </a:rPr>
              <a:t>=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작업의 내용</a:t>
            </a:r>
          </a:p>
        </p:txBody>
      </p:sp>
    </p:spTree>
    <p:extLst>
      <p:ext uri="{BB962C8B-B14F-4D97-AF65-F5344CB8AC3E}">
        <p14:creationId xmlns:p14="http://schemas.microsoft.com/office/powerpoint/2010/main" val="25098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예제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62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846673" y="1015066"/>
            <a:ext cx="8498653" cy="54686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800" b="1" dirty="0">
                <a:latin typeface="+mj-ea"/>
                <a:ea typeface="+mj-ea"/>
              </a:rPr>
              <a:t>class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MyRunnable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implements</a:t>
            </a:r>
            <a:r>
              <a:rPr lang="en-US" altLang="ko-KR" sz="1800" dirty="0">
                <a:latin typeface="+mj-ea"/>
                <a:ea typeface="+mj-ea"/>
              </a:rPr>
              <a:t> Runnable {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String </a:t>
            </a:r>
            <a:r>
              <a:rPr lang="en-US" altLang="ko-KR" sz="1800" dirty="0" err="1">
                <a:latin typeface="+mj-ea"/>
                <a:ea typeface="+mj-ea"/>
              </a:rPr>
              <a:t>myName</a:t>
            </a:r>
            <a:r>
              <a:rPr lang="en-US" altLang="ko-KR" sz="1800" dirty="0">
                <a:latin typeface="+mj-ea"/>
                <a:ea typeface="+mj-ea"/>
              </a:rPr>
              <a:t>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</a:t>
            </a:r>
            <a:r>
              <a:rPr lang="en-US" altLang="ko-KR" sz="1800" b="1" dirty="0">
                <a:latin typeface="+mj-ea"/>
                <a:ea typeface="+mj-ea"/>
              </a:rPr>
              <a:t>public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MyRunnable</a:t>
            </a:r>
            <a:r>
              <a:rPr lang="en-US" altLang="ko-KR" sz="1800" dirty="0">
                <a:latin typeface="+mj-ea"/>
                <a:ea typeface="+mj-ea"/>
              </a:rPr>
              <a:t>(String name) {		</a:t>
            </a:r>
            <a:r>
              <a:rPr lang="en-US" altLang="ko-KR" sz="1800" dirty="0" err="1">
                <a:latin typeface="+mj-ea"/>
                <a:ea typeface="+mj-ea"/>
              </a:rPr>
              <a:t>myName</a:t>
            </a:r>
            <a:r>
              <a:rPr lang="en-US" altLang="ko-KR" sz="1800" dirty="0">
                <a:latin typeface="+mj-ea"/>
                <a:ea typeface="+mj-ea"/>
              </a:rPr>
              <a:t> = name;	}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</a:t>
            </a:r>
            <a:r>
              <a:rPr lang="en-US" altLang="ko-KR" sz="1800" b="1" dirty="0">
                <a:latin typeface="+mj-ea"/>
                <a:ea typeface="+mj-ea"/>
              </a:rPr>
              <a:t>public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void</a:t>
            </a:r>
            <a:r>
              <a:rPr lang="en-US" altLang="ko-KR" sz="1800" dirty="0">
                <a:latin typeface="+mj-ea"/>
                <a:ea typeface="+mj-ea"/>
              </a:rPr>
              <a:t> run() {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	</a:t>
            </a:r>
            <a:r>
              <a:rPr lang="en-US" altLang="ko-KR" sz="1800" b="1" dirty="0">
                <a:latin typeface="+mj-ea"/>
                <a:ea typeface="+mj-ea"/>
              </a:rPr>
              <a:t>for</a:t>
            </a:r>
            <a:r>
              <a:rPr lang="en-US" altLang="ko-KR" sz="1800" dirty="0">
                <a:latin typeface="+mj-ea"/>
                <a:ea typeface="+mj-ea"/>
              </a:rPr>
              <a:t> (</a:t>
            </a:r>
            <a:r>
              <a:rPr lang="en-US" altLang="ko-KR" sz="1800" b="1" dirty="0" err="1">
                <a:latin typeface="+mj-ea"/>
                <a:ea typeface="+mj-ea"/>
              </a:rPr>
              <a:t>int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i</a:t>
            </a:r>
            <a:r>
              <a:rPr lang="en-US" altLang="ko-KR" sz="1800" dirty="0">
                <a:latin typeface="+mj-ea"/>
                <a:ea typeface="+mj-ea"/>
              </a:rPr>
              <a:t> = 10; </a:t>
            </a:r>
            <a:r>
              <a:rPr lang="en-US" altLang="ko-KR" sz="1800" dirty="0" err="1">
                <a:latin typeface="+mj-ea"/>
                <a:ea typeface="+mj-ea"/>
              </a:rPr>
              <a:t>i</a:t>
            </a:r>
            <a:r>
              <a:rPr lang="en-US" altLang="ko-KR" sz="1800" dirty="0">
                <a:latin typeface="+mj-ea"/>
                <a:ea typeface="+mj-ea"/>
              </a:rPr>
              <a:t> &gt;= 0; </a:t>
            </a:r>
            <a:r>
              <a:rPr lang="en-US" altLang="ko-KR" sz="1800" dirty="0" err="1">
                <a:latin typeface="+mj-ea"/>
                <a:ea typeface="+mj-ea"/>
              </a:rPr>
              <a:t>i</a:t>
            </a:r>
            <a:r>
              <a:rPr lang="en-US" altLang="ko-KR" sz="1800" dirty="0">
                <a:latin typeface="+mj-ea"/>
                <a:ea typeface="+mj-ea"/>
              </a:rPr>
              <a:t>--)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		</a:t>
            </a:r>
            <a:r>
              <a:rPr lang="en-US" altLang="ko-KR" sz="1800" dirty="0" err="1">
                <a:latin typeface="+mj-ea"/>
                <a:ea typeface="+mj-ea"/>
              </a:rPr>
              <a:t>System.</a:t>
            </a:r>
            <a:r>
              <a:rPr lang="en-US" altLang="ko-KR" sz="1800" i="1" dirty="0" err="1">
                <a:latin typeface="+mj-ea"/>
                <a:ea typeface="+mj-ea"/>
              </a:rPr>
              <a:t>out</a:t>
            </a:r>
            <a:r>
              <a:rPr lang="en-US" altLang="ko-KR" sz="1800" dirty="0" err="1">
                <a:latin typeface="+mj-ea"/>
                <a:ea typeface="+mj-ea"/>
              </a:rPr>
              <a:t>.print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en-US" altLang="ko-KR" sz="1800" dirty="0" err="1">
                <a:latin typeface="+mj-ea"/>
                <a:ea typeface="+mj-ea"/>
              </a:rPr>
              <a:t>myName</a:t>
            </a:r>
            <a:r>
              <a:rPr lang="en-US" altLang="ko-KR" sz="1800" dirty="0">
                <a:latin typeface="+mj-ea"/>
                <a:ea typeface="+mj-ea"/>
              </a:rPr>
              <a:t> + </a:t>
            </a:r>
            <a:r>
              <a:rPr lang="en-US" altLang="ko-KR" sz="1800" dirty="0" err="1">
                <a:latin typeface="+mj-ea"/>
                <a:ea typeface="+mj-ea"/>
              </a:rPr>
              <a:t>i</a:t>
            </a:r>
            <a:r>
              <a:rPr lang="en-US" altLang="ko-KR" sz="1800" dirty="0">
                <a:latin typeface="+mj-ea"/>
                <a:ea typeface="+mj-ea"/>
              </a:rPr>
              <a:t> + " ");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}</a:t>
            </a:r>
          </a:p>
          <a:p>
            <a:pPr marL="0" indent="0" latinLnBrk="0">
              <a:buNone/>
            </a:pPr>
            <a:r>
              <a:rPr lang="en-US" altLang="ko-KR" sz="1800" b="1" dirty="0">
                <a:latin typeface="+mj-ea"/>
                <a:ea typeface="+mj-ea"/>
              </a:rPr>
              <a:t>public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class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TestThread</a:t>
            </a:r>
            <a:r>
              <a:rPr lang="en-US" altLang="ko-KR" sz="1800" dirty="0">
                <a:latin typeface="+mj-ea"/>
                <a:ea typeface="+mj-ea"/>
              </a:rPr>
              <a:t> {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</a:t>
            </a:r>
            <a:r>
              <a:rPr lang="en-US" altLang="ko-KR" sz="1800" b="1" dirty="0">
                <a:latin typeface="+mj-ea"/>
                <a:ea typeface="+mj-ea"/>
              </a:rPr>
              <a:t>public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static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void</a:t>
            </a:r>
            <a:r>
              <a:rPr lang="en-US" altLang="ko-KR" sz="1800" dirty="0">
                <a:latin typeface="+mj-ea"/>
                <a:ea typeface="+mj-ea"/>
              </a:rPr>
              <a:t> main(String[] </a:t>
            </a:r>
            <a:r>
              <a:rPr lang="en-US" altLang="ko-KR" sz="1800" dirty="0" err="1">
                <a:latin typeface="+mj-ea"/>
                <a:ea typeface="+mj-ea"/>
              </a:rPr>
              <a:t>args</a:t>
            </a:r>
            <a:r>
              <a:rPr lang="en-US" altLang="ko-KR" sz="1800" dirty="0">
                <a:latin typeface="+mj-ea"/>
                <a:ea typeface="+mj-ea"/>
              </a:rPr>
              <a:t>) {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	Thread </a:t>
            </a:r>
            <a:r>
              <a:rPr lang="en-US" altLang="ko-KR" sz="1800" dirty="0" err="1">
                <a:latin typeface="+mj-ea"/>
                <a:ea typeface="+mj-ea"/>
              </a:rPr>
              <a:t>t1</a:t>
            </a:r>
            <a:r>
              <a:rPr lang="en-US" altLang="ko-KR" sz="1800" dirty="0">
                <a:latin typeface="+mj-ea"/>
                <a:ea typeface="+mj-ea"/>
              </a:rPr>
              <a:t> = </a:t>
            </a:r>
            <a:r>
              <a:rPr lang="en-US" altLang="ko-KR" sz="1800" b="1" dirty="0">
                <a:latin typeface="+mj-ea"/>
                <a:ea typeface="+mj-ea"/>
              </a:rPr>
              <a:t>new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solidFill>
                  <a:srgbClr val="7030A0"/>
                </a:solidFill>
                <a:latin typeface="+mj-ea"/>
                <a:ea typeface="+mj-ea"/>
              </a:rPr>
              <a:t>Thread(</a:t>
            </a:r>
            <a:r>
              <a:rPr lang="en-US" altLang="ko-KR" sz="1800" b="1" dirty="0">
                <a:solidFill>
                  <a:srgbClr val="7030A0"/>
                </a:solidFill>
                <a:latin typeface="+mj-ea"/>
                <a:ea typeface="+mj-ea"/>
              </a:rPr>
              <a:t>new</a:t>
            </a:r>
            <a:r>
              <a:rPr lang="en-US" altLang="ko-KR" sz="180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solidFill>
                  <a:srgbClr val="7030A0"/>
                </a:solidFill>
                <a:latin typeface="+mj-ea"/>
                <a:ea typeface="+mj-ea"/>
              </a:rPr>
              <a:t>MyRunnable</a:t>
            </a:r>
            <a:r>
              <a:rPr lang="en-US" altLang="ko-KR" sz="1800" dirty="0">
                <a:solidFill>
                  <a:srgbClr val="7030A0"/>
                </a:solidFill>
                <a:latin typeface="+mj-ea"/>
                <a:ea typeface="+mj-ea"/>
              </a:rPr>
              <a:t>("A"));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	Thread </a:t>
            </a:r>
            <a:r>
              <a:rPr lang="en-US" altLang="ko-KR" sz="1800" dirty="0" err="1">
                <a:latin typeface="+mj-ea"/>
                <a:ea typeface="+mj-ea"/>
              </a:rPr>
              <a:t>t2</a:t>
            </a:r>
            <a:r>
              <a:rPr lang="en-US" altLang="ko-KR" sz="1800" dirty="0">
                <a:latin typeface="+mj-ea"/>
                <a:ea typeface="+mj-ea"/>
              </a:rPr>
              <a:t> = </a:t>
            </a:r>
            <a:r>
              <a:rPr lang="en-US" altLang="ko-KR" sz="1800" b="1" dirty="0">
                <a:latin typeface="+mj-ea"/>
                <a:ea typeface="+mj-ea"/>
              </a:rPr>
              <a:t>new</a:t>
            </a:r>
            <a:r>
              <a:rPr lang="en-US" altLang="ko-KR" sz="1800" dirty="0">
                <a:latin typeface="+mj-ea"/>
                <a:ea typeface="+mj-ea"/>
              </a:rPr>
              <a:t> Thread(</a:t>
            </a:r>
            <a:r>
              <a:rPr lang="en-US" altLang="ko-KR" sz="1800" b="1" dirty="0">
                <a:latin typeface="+mj-ea"/>
                <a:ea typeface="+mj-ea"/>
              </a:rPr>
              <a:t>new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MyRunnable</a:t>
            </a:r>
            <a:r>
              <a:rPr lang="en-US" altLang="ko-KR" sz="1800" dirty="0">
                <a:latin typeface="+mj-ea"/>
                <a:ea typeface="+mj-ea"/>
              </a:rPr>
              <a:t>("B"));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	</a:t>
            </a:r>
            <a:r>
              <a:rPr lang="en-US" altLang="ko-KR" sz="1800" dirty="0" err="1">
                <a:latin typeface="+mj-ea"/>
                <a:ea typeface="+mj-ea"/>
              </a:rPr>
              <a:t>t1.start</a:t>
            </a:r>
            <a:r>
              <a:rPr lang="en-US" altLang="ko-KR" sz="1800" dirty="0">
                <a:latin typeface="+mj-ea"/>
                <a:ea typeface="+mj-ea"/>
              </a:rPr>
              <a:t>();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	</a:t>
            </a:r>
            <a:r>
              <a:rPr lang="en-US" altLang="ko-KR" sz="1800" dirty="0" err="1">
                <a:latin typeface="+mj-ea"/>
                <a:ea typeface="+mj-ea"/>
              </a:rPr>
              <a:t>t2.start</a:t>
            </a:r>
            <a:r>
              <a:rPr lang="en-US" altLang="ko-KR" sz="1800" dirty="0">
                <a:latin typeface="+mj-ea"/>
                <a:ea typeface="+mj-ea"/>
              </a:rPr>
              <a:t>();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</a:rPr>
              <a:t>}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82188" y="5957729"/>
            <a:ext cx="6226060" cy="452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pt-BR" altLang="ko-KR" sz="1400" dirty="0"/>
              <a:t>A10 B10 A9 B9 B8 A8 B7 B6 A7 B5 A6 B4 A5 B3 A4 A3 A2 B2 A1 B1 A0 B0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27" y="5655219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9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</a:rPr>
              <a:t>Runnable </a:t>
            </a:r>
            <a:r>
              <a:rPr lang="ko-KR" altLang="en-US" dirty="0">
                <a:latin typeface="+mn-ea"/>
              </a:rPr>
              <a:t>인터페이스를 구현하는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익명 구현 객체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976583" y="1349596"/>
            <a:ext cx="8451272" cy="4832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+mn-ea"/>
              </a:rPr>
              <a:t>public class </a:t>
            </a:r>
            <a:r>
              <a:rPr lang="en-US" altLang="ko-KR" sz="2200" b="1" dirty="0" err="1">
                <a:latin typeface="+mn-ea"/>
              </a:rPr>
              <a:t>TestThread</a:t>
            </a:r>
            <a:r>
              <a:rPr lang="en-US" altLang="ko-KR" sz="2200" b="1" dirty="0">
                <a:latin typeface="+mn-ea"/>
              </a:rPr>
              <a:t> {</a:t>
            </a:r>
          </a:p>
          <a:p>
            <a:r>
              <a:rPr lang="en-US" altLang="ko-KR" sz="2200" b="1" dirty="0">
                <a:latin typeface="+mn-ea"/>
              </a:rPr>
              <a:t>	public static void main(String[] </a:t>
            </a:r>
            <a:r>
              <a:rPr lang="en-US" altLang="ko-KR" sz="2200" b="1" dirty="0" err="1">
                <a:latin typeface="+mn-ea"/>
              </a:rPr>
              <a:t>args</a:t>
            </a:r>
            <a:r>
              <a:rPr lang="en-US" altLang="ko-KR" sz="2200" b="1" dirty="0">
                <a:latin typeface="+mn-ea"/>
              </a:rPr>
              <a:t>) {</a:t>
            </a:r>
          </a:p>
          <a:p>
            <a:r>
              <a:rPr lang="en-US" altLang="ko-KR" sz="2200" b="1" dirty="0">
                <a:latin typeface="+mn-ea"/>
              </a:rPr>
              <a:t>		Thread t1 = new Thread( 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new Runnable() {</a:t>
            </a:r>
          </a:p>
          <a:p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			public void run() {</a:t>
            </a:r>
          </a:p>
          <a:p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                                  for (</a:t>
            </a:r>
            <a:r>
              <a:rPr lang="en-US" altLang="ko-KR" sz="2200" b="1" dirty="0" err="1">
                <a:solidFill>
                  <a:srgbClr val="7030A0"/>
                </a:solidFill>
                <a:latin typeface="+mn-ea"/>
              </a:rPr>
              <a:t>int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2200" b="1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 = 0; </a:t>
            </a:r>
            <a:r>
              <a:rPr lang="en-US" altLang="ko-KR" sz="2200" b="1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 &lt; 10; </a:t>
            </a:r>
            <a:r>
              <a:rPr lang="en-US" altLang="ko-KR" sz="2200" b="1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++) </a:t>
            </a:r>
          </a:p>
          <a:p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                                         </a:t>
            </a:r>
            <a:r>
              <a:rPr lang="en-US" altLang="ko-KR" sz="2200" b="1" dirty="0" err="1">
                <a:solidFill>
                  <a:srgbClr val="7030A0"/>
                </a:solidFill>
                <a:latin typeface="+mn-ea"/>
              </a:rPr>
              <a:t>System.out.print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(</a:t>
            </a:r>
            <a:r>
              <a:rPr lang="en-US" altLang="ko-KR" sz="2200" b="1" dirty="0" err="1">
                <a:solidFill>
                  <a:srgbClr val="7030A0"/>
                </a:solidFill>
                <a:latin typeface="+mn-ea"/>
              </a:rPr>
              <a:t>cnt</a:t>
            </a:r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); </a:t>
            </a:r>
          </a:p>
          <a:p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                           }</a:t>
            </a:r>
          </a:p>
          <a:p>
            <a:r>
              <a:rPr lang="en-US" altLang="ko-KR" sz="2200" b="1" dirty="0">
                <a:solidFill>
                  <a:srgbClr val="7030A0"/>
                </a:solidFill>
                <a:latin typeface="+mn-ea"/>
              </a:rPr>
              <a:t>		});</a:t>
            </a:r>
          </a:p>
          <a:p>
            <a:r>
              <a:rPr lang="en-US" altLang="ko-KR" sz="2200" b="1" dirty="0">
                <a:latin typeface="+mn-ea"/>
              </a:rPr>
              <a:t>		</a:t>
            </a:r>
          </a:p>
          <a:p>
            <a:r>
              <a:rPr lang="en-US" altLang="ko-KR" sz="2200" b="1" dirty="0">
                <a:latin typeface="+mn-ea"/>
              </a:rPr>
              <a:t>		t1.start();</a:t>
            </a:r>
          </a:p>
          <a:p>
            <a:r>
              <a:rPr lang="en-US" altLang="ko-KR" sz="2200" b="1" dirty="0">
                <a:latin typeface="+mn-ea"/>
              </a:rPr>
              <a:t>		for (char </a:t>
            </a:r>
            <a:r>
              <a:rPr lang="en-US" altLang="ko-KR" sz="2200" b="1" dirty="0" err="1">
                <a:latin typeface="+mn-ea"/>
              </a:rPr>
              <a:t>ch</a:t>
            </a:r>
            <a:r>
              <a:rPr lang="en-US" altLang="ko-KR" sz="2200" b="1" dirty="0">
                <a:latin typeface="+mn-ea"/>
              </a:rPr>
              <a:t> = 'A'; </a:t>
            </a:r>
            <a:r>
              <a:rPr lang="en-US" altLang="ko-KR" sz="2200" b="1" dirty="0" err="1">
                <a:latin typeface="+mn-ea"/>
              </a:rPr>
              <a:t>ch</a:t>
            </a:r>
            <a:r>
              <a:rPr lang="en-US" altLang="ko-KR" sz="2200" b="1" dirty="0">
                <a:latin typeface="+mn-ea"/>
              </a:rPr>
              <a:t> &lt;= 'Z'; </a:t>
            </a:r>
            <a:r>
              <a:rPr lang="en-US" altLang="ko-KR" sz="2200" b="1" dirty="0" err="1">
                <a:latin typeface="+mn-ea"/>
              </a:rPr>
              <a:t>ch</a:t>
            </a:r>
            <a:r>
              <a:rPr lang="en-US" altLang="ko-KR" sz="2200" b="1" dirty="0">
                <a:latin typeface="+mn-ea"/>
              </a:rPr>
              <a:t>++)</a:t>
            </a:r>
          </a:p>
          <a:p>
            <a:r>
              <a:rPr lang="en-US" altLang="ko-KR" sz="2200" b="1" dirty="0">
                <a:latin typeface="+mn-ea"/>
              </a:rPr>
              <a:t>			</a:t>
            </a:r>
            <a:r>
              <a:rPr lang="en-US" altLang="ko-KR" sz="2200" b="1" dirty="0" err="1">
                <a:latin typeface="+mn-ea"/>
              </a:rPr>
              <a:t>System.out.print</a:t>
            </a:r>
            <a:r>
              <a:rPr lang="en-US" altLang="ko-KR" sz="2200" b="1" dirty="0">
                <a:latin typeface="+mn-ea"/>
              </a:rPr>
              <a:t>(</a:t>
            </a:r>
            <a:r>
              <a:rPr lang="en-US" altLang="ko-KR" sz="2200" b="1" dirty="0" err="1">
                <a:latin typeface="+mn-ea"/>
              </a:rPr>
              <a:t>ch</a:t>
            </a:r>
            <a:r>
              <a:rPr lang="en-US" altLang="ko-KR" sz="2200" b="1" dirty="0">
                <a:latin typeface="+mn-ea"/>
              </a:rPr>
              <a:t>);</a:t>
            </a:r>
          </a:p>
          <a:p>
            <a:r>
              <a:rPr lang="en-US" altLang="ko-KR" sz="2200" b="1" dirty="0">
                <a:latin typeface="+mn-ea"/>
              </a:rPr>
              <a:t>	}</a:t>
            </a:r>
          </a:p>
          <a:p>
            <a:r>
              <a:rPr lang="en-US" altLang="ko-KR" sz="2200" b="1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577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어떤 방법이 좋은가</a:t>
            </a:r>
            <a:r>
              <a:rPr lang="en-US" altLang="ko-KR"/>
              <a:t>?</a:t>
            </a:r>
          </a:p>
        </p:txBody>
      </p:sp>
      <p:sp>
        <p:nvSpPr>
          <p:cNvPr id="1431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자바에서 다중 상속이 불가능한 것을 감안한다면 </a:t>
            </a:r>
            <a:r>
              <a:rPr lang="en-US" altLang="ko-KR" dirty="0">
                <a:latin typeface="+mn-ea"/>
              </a:rPr>
              <a:t>Runnable </a:t>
            </a:r>
            <a:r>
              <a:rPr lang="ko-KR" altLang="en-US" dirty="0">
                <a:latin typeface="+mn-ea"/>
              </a:rPr>
              <a:t>인터페이스를 사용하는 것이 좋다</a:t>
            </a:r>
            <a:r>
              <a:rPr lang="en-US" altLang="ko-KR" dirty="0">
                <a:latin typeface="+mn-ea"/>
              </a:rPr>
              <a:t>. </a:t>
            </a:r>
          </a:p>
          <a:p>
            <a:r>
              <a:rPr lang="en-US" altLang="ko-KR" dirty="0">
                <a:latin typeface="+mn-ea"/>
              </a:rPr>
              <a:t>Runnable </a:t>
            </a:r>
            <a:r>
              <a:rPr lang="ko-KR" altLang="en-US" dirty="0">
                <a:latin typeface="+mn-ea"/>
              </a:rPr>
              <a:t>인터페이스를 사용하면 고수준의 스레드 관리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도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64</a:t>
            </a:fld>
            <a:endParaRPr lang="en-US"/>
          </a:p>
        </p:txBody>
      </p:sp>
      <p:pic>
        <p:nvPicPr>
          <p:cNvPr id="1431558" name="Picture 6" descr="MCj042058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3232151"/>
            <a:ext cx="2351088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1559" name="Text Box 7"/>
          <p:cNvSpPr txBox="1">
            <a:spLocks noChangeArrowheads="1"/>
          </p:cNvSpPr>
          <p:nvPr/>
        </p:nvSpPr>
        <p:spPr bwMode="auto">
          <a:xfrm>
            <a:off x="5089525" y="3048001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굴림" charset="-127"/>
              </a:rPr>
              <a:t>Runnable </a:t>
            </a:r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굴림" charset="-127"/>
              </a:rPr>
              <a:t>구현 </a:t>
            </a:r>
          </a:p>
        </p:txBody>
      </p:sp>
      <p:sp>
        <p:nvSpPr>
          <p:cNvPr id="1431560" name="Text Box 8"/>
          <p:cNvSpPr txBox="1">
            <a:spLocks noChangeArrowheads="1"/>
          </p:cNvSpPr>
          <p:nvPr/>
        </p:nvSpPr>
        <p:spPr bwMode="auto">
          <a:xfrm>
            <a:off x="3709989" y="3684588"/>
            <a:ext cx="1430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굴림" charset="-127"/>
              </a:rPr>
              <a:t>Thread </a:t>
            </a:r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굴림" charset="-127"/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3903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예제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851429" y="993911"/>
            <a:ext cx="8322425" cy="55068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// </a:t>
            </a:r>
            <a:r>
              <a:rPr lang="ko-KR" altLang="en-US" dirty="0">
                <a:latin typeface="+mn-ea"/>
                <a:ea typeface="+mn-ea"/>
              </a:rPr>
              <a:t>소스를 입력하고 </a:t>
            </a:r>
            <a:r>
              <a:rPr lang="en-US" altLang="ko-KR" dirty="0" err="1">
                <a:latin typeface="+mn-ea"/>
                <a:ea typeface="+mn-ea"/>
              </a:rPr>
              <a:t>Ctrl+Shift+O</a:t>
            </a:r>
            <a:r>
              <a:rPr lang="ko-KR" altLang="en-US" dirty="0">
                <a:latin typeface="+mn-ea"/>
                <a:ea typeface="+mn-ea"/>
              </a:rPr>
              <a:t>를 눌러서 필요한 파일을 포함한다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  <a:p>
            <a:pPr marL="0" indent="0" latinLnBrk="0">
              <a:buNone/>
            </a:pPr>
            <a:r>
              <a:rPr lang="en-US" altLang="ko-KR" b="1" dirty="0">
                <a:latin typeface="+mn-ea"/>
                <a:ea typeface="+mn-ea"/>
              </a:rPr>
              <a:t>public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class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CountDownTest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extends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JFrame</a:t>
            </a:r>
            <a:r>
              <a:rPr lang="en-US" altLang="ko-KR" dirty="0">
                <a:latin typeface="+mn-ea"/>
                <a:ea typeface="+mn-ea"/>
              </a:rPr>
              <a:t>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</a:t>
            </a:r>
            <a:r>
              <a:rPr lang="en-US" altLang="ko-KR" b="1" dirty="0">
                <a:latin typeface="+mn-ea"/>
                <a:ea typeface="+mn-ea"/>
              </a:rPr>
              <a:t>private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JLabel</a:t>
            </a:r>
            <a:r>
              <a:rPr lang="en-US" altLang="ko-KR" dirty="0">
                <a:latin typeface="+mn-ea"/>
                <a:ea typeface="+mn-ea"/>
              </a:rPr>
              <a:t> label;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</a:t>
            </a:r>
            <a:r>
              <a:rPr lang="en-US" altLang="ko-KR" b="1" dirty="0">
                <a:latin typeface="+mn-ea"/>
                <a:ea typeface="+mn-ea"/>
              </a:rPr>
              <a:t>class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MyThread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extends</a:t>
            </a:r>
            <a:r>
              <a:rPr lang="en-US" altLang="ko-KR" dirty="0">
                <a:latin typeface="+mn-ea"/>
                <a:ea typeface="+mn-ea"/>
              </a:rPr>
              <a:t> Thread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</a:t>
            </a:r>
            <a:r>
              <a:rPr lang="en-US" altLang="ko-KR" b="1" dirty="0">
                <a:latin typeface="+mn-ea"/>
                <a:ea typeface="+mn-ea"/>
              </a:rPr>
              <a:t>public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void</a:t>
            </a:r>
            <a:r>
              <a:rPr lang="en-US" altLang="ko-KR" dirty="0">
                <a:latin typeface="+mn-ea"/>
                <a:ea typeface="+mn-ea"/>
              </a:rPr>
              <a:t> run()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</a:t>
            </a:r>
            <a:r>
              <a:rPr lang="en-US" altLang="ko-KR" b="1" dirty="0">
                <a:latin typeface="+mn-ea"/>
                <a:ea typeface="+mn-ea"/>
              </a:rPr>
              <a:t>for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en-US" altLang="ko-KR" b="1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 = 10; 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 &gt;= 0; 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--)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	</a:t>
            </a:r>
            <a:r>
              <a:rPr lang="en-US" altLang="ko-KR" b="1" dirty="0">
                <a:latin typeface="+mn-ea"/>
                <a:ea typeface="+mn-ea"/>
              </a:rPr>
              <a:t>try</a:t>
            </a:r>
            <a:r>
              <a:rPr lang="en-US" altLang="ko-KR" dirty="0">
                <a:latin typeface="+mn-ea"/>
                <a:ea typeface="+mn-ea"/>
              </a:rPr>
              <a:t>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		</a:t>
            </a:r>
            <a:r>
              <a:rPr lang="en-US" altLang="ko-KR" dirty="0" err="1">
                <a:latin typeface="+mn-ea"/>
                <a:ea typeface="+mn-ea"/>
              </a:rPr>
              <a:t>Thread.</a:t>
            </a:r>
            <a:r>
              <a:rPr lang="en-US" altLang="ko-KR" i="1" dirty="0" err="1">
                <a:latin typeface="+mn-ea"/>
                <a:ea typeface="+mn-ea"/>
              </a:rPr>
              <a:t>sleep</a:t>
            </a:r>
            <a:r>
              <a:rPr lang="en-US" altLang="ko-KR" dirty="0">
                <a:latin typeface="+mn-ea"/>
                <a:ea typeface="+mn-ea"/>
              </a:rPr>
              <a:t>(1000);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	} </a:t>
            </a:r>
            <a:r>
              <a:rPr lang="en-US" altLang="ko-KR" b="1" dirty="0">
                <a:latin typeface="+mn-ea"/>
                <a:ea typeface="+mn-ea"/>
              </a:rPr>
              <a:t>catch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en-US" altLang="ko-KR" dirty="0" err="1">
                <a:latin typeface="+mn-ea"/>
                <a:ea typeface="+mn-ea"/>
              </a:rPr>
              <a:t>InterruptedException</a:t>
            </a:r>
            <a:r>
              <a:rPr lang="en-US" altLang="ko-KR" dirty="0">
                <a:latin typeface="+mn-ea"/>
                <a:ea typeface="+mn-ea"/>
              </a:rPr>
              <a:t> e) {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		</a:t>
            </a:r>
            <a:r>
              <a:rPr lang="en-US" altLang="ko-KR" dirty="0" err="1">
                <a:latin typeface="+mn-ea"/>
                <a:ea typeface="+mn-ea"/>
              </a:rPr>
              <a:t>e.printStackTrace</a:t>
            </a:r>
            <a:r>
              <a:rPr lang="en-US" altLang="ko-KR" dirty="0">
                <a:latin typeface="+mn-ea"/>
                <a:ea typeface="+mn-ea"/>
              </a:rPr>
              <a:t>();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	}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	</a:t>
            </a:r>
            <a:r>
              <a:rPr lang="en-US" altLang="ko-KR" dirty="0" err="1">
                <a:latin typeface="+mn-ea"/>
                <a:ea typeface="+mn-ea"/>
              </a:rPr>
              <a:t>label.setText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 + "");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	}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	}</a:t>
            </a:r>
          </a:p>
          <a:p>
            <a:pPr marL="0" indent="0" latinLnBrk="0">
              <a:buNone/>
            </a:pPr>
            <a:r>
              <a:rPr lang="en-US" altLang="ko-KR" dirty="0">
                <a:latin typeface="+mn-ea"/>
                <a:ea typeface="+mn-ea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6183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예제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66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877506" y="938129"/>
            <a:ext cx="8097235" cy="46847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800" b="1" dirty="0">
                <a:latin typeface="+mn-ea"/>
                <a:ea typeface="+mn-ea"/>
              </a:rPr>
              <a:t>public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CountDownTest</a:t>
            </a:r>
            <a:r>
              <a:rPr lang="en-US" altLang="ko-KR" sz="1800" dirty="0">
                <a:latin typeface="+mn-ea"/>
                <a:ea typeface="+mn-ea"/>
              </a:rPr>
              <a:t>() {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</a:t>
            </a:r>
            <a:r>
              <a:rPr lang="en-US" altLang="ko-KR" sz="1800" dirty="0" err="1">
                <a:latin typeface="+mn-ea"/>
                <a:ea typeface="+mn-ea"/>
              </a:rPr>
              <a:t>setTitle</a:t>
            </a:r>
            <a:r>
              <a:rPr lang="en-US" altLang="ko-KR" sz="1800" dirty="0">
                <a:latin typeface="+mn-ea"/>
                <a:ea typeface="+mn-ea"/>
              </a:rPr>
              <a:t>("</a:t>
            </a:r>
            <a:r>
              <a:rPr lang="ko-KR" altLang="en-US" sz="1800" dirty="0">
                <a:latin typeface="+mn-ea"/>
                <a:ea typeface="+mn-ea"/>
              </a:rPr>
              <a:t>카운트다운</a:t>
            </a:r>
            <a:r>
              <a:rPr lang="en-US" altLang="ko-KR" sz="1800" dirty="0">
                <a:latin typeface="+mn-ea"/>
                <a:ea typeface="+mn-ea"/>
              </a:rPr>
              <a:t>");</a:t>
            </a:r>
            <a:endParaRPr lang="ko-KR" altLang="en-US" sz="1800" dirty="0">
              <a:latin typeface="+mn-ea"/>
              <a:ea typeface="+mn-ea"/>
            </a:endParaRPr>
          </a:p>
          <a:p>
            <a:pPr marL="0" indent="0" latinLnBrk="0">
              <a:buNone/>
            </a:pPr>
            <a:r>
              <a:rPr lang="ko-KR" altLang="en-US" sz="1800" dirty="0">
                <a:latin typeface="+mn-ea"/>
                <a:ea typeface="+mn-ea"/>
              </a:rPr>
              <a:t>		</a:t>
            </a:r>
            <a:r>
              <a:rPr lang="en-US" altLang="ko-KR" sz="1800" dirty="0" err="1">
                <a:latin typeface="+mn-ea"/>
                <a:ea typeface="+mn-ea"/>
              </a:rPr>
              <a:t>setSize</a:t>
            </a:r>
            <a:r>
              <a:rPr lang="en-US" altLang="ko-KR" sz="1800" dirty="0">
                <a:latin typeface="+mn-ea"/>
                <a:ea typeface="+mn-ea"/>
              </a:rPr>
              <a:t>(300, 200);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</a:t>
            </a:r>
            <a:r>
              <a:rPr lang="en-US" altLang="ko-KR" sz="1800" dirty="0" err="1">
                <a:latin typeface="+mn-ea"/>
                <a:ea typeface="+mn-ea"/>
              </a:rPr>
              <a:t>setDefaultCloseOperation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dirty="0" err="1">
                <a:latin typeface="+mn-ea"/>
                <a:ea typeface="+mn-ea"/>
              </a:rPr>
              <a:t>JFrame.</a:t>
            </a:r>
            <a:r>
              <a:rPr lang="en-US" altLang="ko-KR" sz="1800" i="1" dirty="0" err="1">
                <a:latin typeface="+mn-ea"/>
                <a:ea typeface="+mn-ea"/>
              </a:rPr>
              <a:t>EXIT_ON_CLOSE</a:t>
            </a:r>
            <a:r>
              <a:rPr lang="en-US" altLang="ko-KR" sz="1800" dirty="0">
                <a:latin typeface="+mn-ea"/>
                <a:ea typeface="+mn-ea"/>
              </a:rPr>
              <a:t>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label = </a:t>
            </a:r>
            <a:r>
              <a:rPr lang="en-US" altLang="ko-KR" sz="1800" b="1" dirty="0">
                <a:latin typeface="+mn-ea"/>
                <a:ea typeface="+mn-ea"/>
              </a:rPr>
              <a:t>new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JLabel</a:t>
            </a:r>
            <a:r>
              <a:rPr lang="en-US" altLang="ko-KR" sz="1800" dirty="0">
                <a:latin typeface="+mn-ea"/>
                <a:ea typeface="+mn-ea"/>
              </a:rPr>
              <a:t>("Start");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</a:t>
            </a:r>
            <a:r>
              <a:rPr lang="en-US" altLang="ko-KR" sz="1800" dirty="0" err="1">
                <a:latin typeface="+mn-ea"/>
                <a:ea typeface="+mn-ea"/>
              </a:rPr>
              <a:t>label.setFont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b="1" dirty="0">
                <a:latin typeface="+mn-ea"/>
                <a:ea typeface="+mn-ea"/>
              </a:rPr>
              <a:t>new</a:t>
            </a:r>
            <a:r>
              <a:rPr lang="en-US" altLang="ko-KR" sz="1800" dirty="0">
                <a:latin typeface="+mn-ea"/>
                <a:ea typeface="+mn-ea"/>
              </a:rPr>
              <a:t> Font("Serif", </a:t>
            </a:r>
            <a:r>
              <a:rPr lang="en-US" altLang="ko-KR" sz="1800" dirty="0" err="1">
                <a:latin typeface="+mn-ea"/>
                <a:ea typeface="+mn-ea"/>
              </a:rPr>
              <a:t>Font.</a:t>
            </a:r>
            <a:r>
              <a:rPr lang="en-US" altLang="ko-KR" sz="1800" i="1" dirty="0" err="1">
                <a:latin typeface="+mn-ea"/>
                <a:ea typeface="+mn-ea"/>
              </a:rPr>
              <a:t>BOLD</a:t>
            </a:r>
            <a:r>
              <a:rPr lang="en-US" altLang="ko-KR" sz="1800" dirty="0">
                <a:latin typeface="+mn-ea"/>
                <a:ea typeface="+mn-ea"/>
              </a:rPr>
              <a:t>, 100));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add(label);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(new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  <a:ea typeface="+mn-ea"/>
              </a:rPr>
              <a:t>MyThread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()).start();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</a:t>
            </a:r>
            <a:r>
              <a:rPr lang="en-US" altLang="ko-KR" sz="1800" dirty="0" err="1">
                <a:latin typeface="+mn-ea"/>
                <a:ea typeface="+mn-ea"/>
              </a:rPr>
              <a:t>setVisible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b="1" dirty="0">
                <a:latin typeface="+mn-ea"/>
                <a:ea typeface="+mn-ea"/>
              </a:rPr>
              <a:t>true</a:t>
            </a:r>
            <a:r>
              <a:rPr lang="en-US" altLang="ko-KR" sz="1800" dirty="0">
                <a:latin typeface="+mn-ea"/>
                <a:ea typeface="+mn-ea"/>
              </a:rPr>
              <a:t>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</a:t>
            </a:r>
            <a:r>
              <a:rPr lang="en-US" altLang="ko-KR" sz="1800" b="1" dirty="0">
                <a:latin typeface="+mn-ea"/>
                <a:ea typeface="+mn-ea"/>
              </a:rPr>
              <a:t>public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static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void</a:t>
            </a:r>
            <a:r>
              <a:rPr lang="en-US" altLang="ko-KR" sz="1800" dirty="0">
                <a:latin typeface="+mn-ea"/>
                <a:ea typeface="+mn-ea"/>
              </a:rPr>
              <a:t> main(String[] </a:t>
            </a:r>
            <a:r>
              <a:rPr lang="en-US" altLang="ko-KR" sz="1800" dirty="0" err="1">
                <a:latin typeface="+mn-ea"/>
                <a:ea typeface="+mn-ea"/>
              </a:rPr>
              <a:t>args</a:t>
            </a:r>
            <a:r>
              <a:rPr lang="en-US" altLang="ko-KR" sz="1800" dirty="0">
                <a:latin typeface="+mn-ea"/>
                <a:ea typeface="+mn-ea"/>
              </a:rPr>
              <a:t>) {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	</a:t>
            </a:r>
            <a:r>
              <a:rPr lang="en-US" altLang="ko-KR" sz="1800" dirty="0" err="1">
                <a:latin typeface="+mn-ea"/>
                <a:ea typeface="+mn-ea"/>
              </a:rPr>
              <a:t>CountDownTest</a:t>
            </a:r>
            <a:r>
              <a:rPr lang="en-US" altLang="ko-KR" sz="1800" dirty="0">
                <a:latin typeface="+mn-ea"/>
                <a:ea typeface="+mn-ea"/>
              </a:rPr>
              <a:t> t = </a:t>
            </a:r>
            <a:r>
              <a:rPr lang="en-US" altLang="ko-KR" sz="1800" b="1" dirty="0">
                <a:latin typeface="+mn-ea"/>
                <a:ea typeface="+mn-ea"/>
              </a:rPr>
              <a:t>new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CountDownTest</a:t>
            </a:r>
            <a:r>
              <a:rPr lang="en-US" altLang="ko-KR" sz="1800" dirty="0">
                <a:latin typeface="+mn-ea"/>
                <a:ea typeface="+mn-ea"/>
              </a:rPr>
              <a:t>();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sz="1800" dirty="0">
                <a:latin typeface="+mn-ea"/>
                <a:ea typeface="+mn-ea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18" y="5699667"/>
            <a:ext cx="680448" cy="83477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092" y="5113441"/>
            <a:ext cx="5856649" cy="130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7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람다식을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67</a:t>
            </a:fld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gray">
          <a:xfrm>
            <a:off x="2090525" y="918549"/>
            <a:ext cx="7747000" cy="56000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public class </a:t>
            </a:r>
            <a:r>
              <a:rPr lang="en-US" altLang="ko-KR" sz="1600" dirty="0" err="1">
                <a:latin typeface="+mn-ea"/>
                <a:ea typeface="+mn-ea"/>
              </a:rPr>
              <a:t>CountDownTest</a:t>
            </a:r>
            <a:r>
              <a:rPr lang="en-US" altLang="ko-KR" sz="1600" dirty="0">
                <a:latin typeface="+mn-ea"/>
                <a:ea typeface="+mn-ea"/>
              </a:rPr>
              <a:t> extends </a:t>
            </a:r>
            <a:r>
              <a:rPr lang="en-US" altLang="ko-KR" sz="1600" dirty="0" err="1">
                <a:latin typeface="+mn-ea"/>
                <a:ea typeface="+mn-ea"/>
              </a:rPr>
              <a:t>JFrame</a:t>
            </a:r>
            <a:r>
              <a:rPr lang="en-US" altLang="ko-KR" sz="1600" dirty="0">
                <a:latin typeface="+mn-ea"/>
                <a:ea typeface="+mn-ea"/>
              </a:rPr>
              <a:t> 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private </a:t>
            </a:r>
            <a:r>
              <a:rPr lang="en-US" altLang="ko-KR" sz="1600" dirty="0" err="1">
                <a:latin typeface="+mn-ea"/>
                <a:ea typeface="+mn-ea"/>
              </a:rPr>
              <a:t>JLabel</a:t>
            </a:r>
            <a:r>
              <a:rPr lang="en-US" altLang="ko-KR" sz="1600" dirty="0">
                <a:latin typeface="+mn-ea"/>
                <a:ea typeface="+mn-ea"/>
              </a:rPr>
              <a:t> label;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public </a:t>
            </a:r>
            <a:r>
              <a:rPr lang="en-US" altLang="ko-KR" sz="1600" dirty="0" err="1">
                <a:latin typeface="+mn-ea"/>
                <a:ea typeface="+mn-ea"/>
              </a:rPr>
              <a:t>CountDownTest</a:t>
            </a:r>
            <a:r>
              <a:rPr lang="en-US" altLang="ko-KR" sz="1600" dirty="0">
                <a:latin typeface="+mn-ea"/>
                <a:ea typeface="+mn-ea"/>
              </a:rPr>
              <a:t>() 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Runnable task = () -&gt; 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    for (</a:t>
            </a:r>
            <a:r>
              <a:rPr lang="en-US" altLang="ko-KR" sz="1600" dirty="0" err="1">
                <a:latin typeface="+mn-ea"/>
                <a:ea typeface="+mn-ea"/>
              </a:rPr>
              <a:t>int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err="1">
                <a:latin typeface="+mn-ea"/>
                <a:ea typeface="+mn-ea"/>
              </a:rPr>
              <a:t>i</a:t>
            </a:r>
            <a:r>
              <a:rPr lang="en-US" altLang="ko-KR" sz="1600" dirty="0">
                <a:latin typeface="+mn-ea"/>
                <a:ea typeface="+mn-ea"/>
              </a:rPr>
              <a:t> = 10; </a:t>
            </a:r>
            <a:r>
              <a:rPr lang="en-US" altLang="ko-KR" sz="1600" dirty="0" err="1">
                <a:latin typeface="+mn-ea"/>
                <a:ea typeface="+mn-ea"/>
              </a:rPr>
              <a:t>i</a:t>
            </a:r>
            <a:r>
              <a:rPr lang="en-US" altLang="ko-KR" sz="1600" dirty="0">
                <a:latin typeface="+mn-ea"/>
                <a:ea typeface="+mn-ea"/>
              </a:rPr>
              <a:t> &gt;= 0; </a:t>
            </a:r>
            <a:r>
              <a:rPr lang="en-US" altLang="ko-KR" sz="1600" dirty="0" err="1">
                <a:latin typeface="+mn-ea"/>
                <a:ea typeface="+mn-ea"/>
              </a:rPr>
              <a:t>i</a:t>
            </a:r>
            <a:r>
              <a:rPr lang="en-US" altLang="ko-KR" sz="1600" dirty="0">
                <a:latin typeface="+mn-ea"/>
                <a:ea typeface="+mn-ea"/>
              </a:rPr>
              <a:t>--){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	     try 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		</a:t>
            </a:r>
            <a:r>
              <a:rPr lang="en-US" altLang="ko-KR" sz="1600" dirty="0" err="1">
                <a:latin typeface="+mn-ea"/>
                <a:ea typeface="+mn-ea"/>
              </a:rPr>
              <a:t>Thread.sleep</a:t>
            </a:r>
            <a:r>
              <a:rPr lang="en-US" altLang="ko-KR" sz="1600" dirty="0">
                <a:latin typeface="+mn-ea"/>
                <a:ea typeface="+mn-ea"/>
              </a:rPr>
              <a:t>(1000);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	     } catch (</a:t>
            </a:r>
            <a:r>
              <a:rPr lang="en-US" altLang="ko-KR" sz="1600" dirty="0" err="1">
                <a:latin typeface="+mn-ea"/>
                <a:ea typeface="+mn-ea"/>
              </a:rPr>
              <a:t>InterruptedException</a:t>
            </a:r>
            <a:r>
              <a:rPr lang="en-US" altLang="ko-KR" sz="1600" dirty="0">
                <a:latin typeface="+mn-ea"/>
                <a:ea typeface="+mn-ea"/>
              </a:rPr>
              <a:t> e) 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		</a:t>
            </a:r>
            <a:r>
              <a:rPr lang="en-US" altLang="ko-KR" sz="1600" dirty="0" err="1">
                <a:latin typeface="+mn-ea"/>
                <a:ea typeface="+mn-ea"/>
              </a:rPr>
              <a:t>e.printStackTrace</a:t>
            </a:r>
            <a:r>
              <a:rPr lang="en-US" altLang="ko-KR" sz="1600" dirty="0">
                <a:latin typeface="+mn-ea"/>
                <a:ea typeface="+mn-ea"/>
              </a:rPr>
              <a:t>(); }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	     </a:t>
            </a:r>
            <a:r>
              <a:rPr lang="en-US" altLang="ko-KR" sz="1600" dirty="0" err="1">
                <a:latin typeface="+mn-ea"/>
                <a:ea typeface="+mn-ea"/>
              </a:rPr>
              <a:t>label.setText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en-US" altLang="ko-KR" sz="1600" dirty="0" err="1">
                <a:latin typeface="+mn-ea"/>
                <a:ea typeface="+mn-ea"/>
              </a:rPr>
              <a:t>i</a:t>
            </a:r>
            <a:r>
              <a:rPr lang="en-US" altLang="ko-KR" sz="1600" dirty="0">
                <a:latin typeface="+mn-ea"/>
                <a:ea typeface="+mn-ea"/>
              </a:rPr>
              <a:t> + "");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   }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};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new Thread(task).start();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</a:t>
            </a:r>
            <a:r>
              <a:rPr lang="en-US" altLang="ko-KR" sz="1600" dirty="0" err="1">
                <a:latin typeface="+mn-ea"/>
                <a:ea typeface="+mn-ea"/>
              </a:rPr>
              <a:t>setVisible</a:t>
            </a:r>
            <a:r>
              <a:rPr lang="en-US" altLang="ko-KR" sz="1600" dirty="0">
                <a:latin typeface="+mn-ea"/>
                <a:ea typeface="+mn-ea"/>
              </a:rPr>
              <a:t>(true);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public static void main(String[] </a:t>
            </a:r>
            <a:r>
              <a:rPr lang="en-US" altLang="ko-KR" sz="1600" dirty="0" err="1">
                <a:latin typeface="+mn-ea"/>
                <a:ea typeface="+mn-ea"/>
              </a:rPr>
              <a:t>args</a:t>
            </a:r>
            <a:r>
              <a:rPr lang="en-US" altLang="ko-KR" sz="1600" dirty="0">
                <a:latin typeface="+mn-ea"/>
                <a:ea typeface="+mn-ea"/>
              </a:rPr>
              <a:t>) {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     new </a:t>
            </a:r>
            <a:r>
              <a:rPr lang="en-US" altLang="ko-KR" sz="1600" dirty="0" err="1">
                <a:latin typeface="+mn-ea"/>
                <a:ea typeface="+mn-ea"/>
              </a:rPr>
              <a:t>CountDownTest</a:t>
            </a:r>
            <a:r>
              <a:rPr lang="en-US" altLang="ko-KR" sz="1600" dirty="0">
                <a:latin typeface="+mn-ea"/>
                <a:ea typeface="+mn-ea"/>
              </a:rPr>
              <a:t>();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	}</a:t>
            </a:r>
          </a:p>
          <a:p>
            <a:pPr marL="0" indent="0" latinLnBrk="0">
              <a:buNone/>
            </a:pPr>
            <a:r>
              <a:rPr lang="en-US" altLang="ko-KR" sz="1600" dirty="0">
                <a:latin typeface="+mn-ea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083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Thread </a:t>
            </a:r>
            <a:r>
              <a:rPr lang="ko-KR" altLang="en-US" dirty="0" smtClean="0">
                <a:latin typeface="+mn-ea"/>
                <a:ea typeface="+mn-ea"/>
              </a:rPr>
              <a:t>클래스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008669"/>
            <a:ext cx="7491515" cy="535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5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자바 </a:t>
            </a:r>
            <a:r>
              <a:rPr lang="en-US" altLang="ko-KR" dirty="0" smtClean="0">
                <a:latin typeface="+mn-ea"/>
                <a:ea typeface="+mn-ea"/>
              </a:rPr>
              <a:t>API </a:t>
            </a:r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8194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 자바 </a:t>
            </a:r>
            <a:r>
              <a:rPr lang="en-US" altLang="ko-KR" dirty="0" smtClean="0">
                <a:latin typeface="+mn-ea"/>
              </a:rPr>
              <a:t>API</a:t>
            </a:r>
            <a:r>
              <a:rPr lang="ko-KR" altLang="en-US" dirty="0" smtClean="0">
                <a:latin typeface="+mn-ea"/>
              </a:rPr>
              <a:t>란</a:t>
            </a:r>
            <a:r>
              <a:rPr lang="en-US" altLang="ko-KR" dirty="0" smtClean="0">
                <a:latin typeface="+mn-ea"/>
              </a:rPr>
              <a:t>?</a:t>
            </a:r>
          </a:p>
          <a:p>
            <a:pPr lvl="1"/>
            <a:r>
              <a:rPr lang="ko-KR" altLang="en-US" dirty="0" smtClean="0">
                <a:latin typeface="+mn-ea"/>
              </a:rPr>
              <a:t>자바에서 기본적으로 제공하는 라이브러리</a:t>
            </a:r>
            <a:r>
              <a:rPr lang="en-US" altLang="ko-KR" dirty="0" smtClean="0">
                <a:latin typeface="+mn-ea"/>
              </a:rPr>
              <a:t>(library)</a:t>
            </a:r>
          </a:p>
          <a:p>
            <a:pPr lvl="1"/>
            <a:r>
              <a:rPr lang="ko-KR" altLang="en-US" dirty="0" smtClean="0">
                <a:latin typeface="+mn-ea"/>
              </a:rPr>
              <a:t>프로그램 개발에 자주 사용되는 클래스 및 인터페이스 모음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API </a:t>
            </a:r>
            <a:r>
              <a:rPr lang="ko-KR" altLang="en-US" dirty="0" smtClean="0">
                <a:latin typeface="+mn-ea"/>
              </a:rPr>
              <a:t>도큐먼트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쉽게</a:t>
            </a:r>
            <a:r>
              <a:rPr lang="en-US" altLang="ko-KR" dirty="0" smtClean="0">
                <a:latin typeface="+mn-ea"/>
              </a:rPr>
              <a:t> API</a:t>
            </a:r>
            <a:r>
              <a:rPr lang="ko-KR" altLang="en-US" dirty="0" smtClean="0">
                <a:latin typeface="+mn-ea"/>
              </a:rPr>
              <a:t> 찾아 이용할 수 있도록 문서화한 것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HTML </a:t>
            </a:r>
            <a:r>
              <a:rPr lang="ko-KR" altLang="en-US" dirty="0" smtClean="0">
                <a:latin typeface="+mn-ea"/>
              </a:rPr>
              <a:t>페이지로 작성되어 있어 웹 브라우저로 바로 볼 수 있음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grpSp>
        <p:nvGrpSpPr>
          <p:cNvPr id="5" name="그룹 4"/>
          <p:cNvGrpSpPr/>
          <p:nvPr/>
        </p:nvGrpSpPr>
        <p:grpSpPr>
          <a:xfrm>
            <a:off x="1131741" y="1154833"/>
            <a:ext cx="8511021" cy="5104387"/>
            <a:chOff x="1838324" y="1885718"/>
            <a:chExt cx="7979008" cy="4382078"/>
          </a:xfrm>
        </p:grpSpPr>
        <p:pic>
          <p:nvPicPr>
            <p:cNvPr id="8196" name="그림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4" y="1885718"/>
              <a:ext cx="7979008" cy="438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067840" y="1885718"/>
              <a:ext cx="4827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altLang="ko-KR" dirty="0">
                  <a:solidFill>
                    <a:srgbClr val="FF0000"/>
                  </a:solidFill>
                  <a:latin typeface="+mn-ea"/>
                </a:rPr>
                <a:t>http://docs.oracle.com/javase/8/docs/api</a:t>
              </a:r>
              <a:r>
                <a:rPr lang="en-US" altLang="ko-KR" dirty="0" smtClean="0">
                  <a:solidFill>
                    <a:srgbClr val="FF0000"/>
                  </a:solidFill>
                  <a:latin typeface="+mn-ea"/>
                </a:rPr>
                <a:t>/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94969" y="831795"/>
            <a:ext cx="8563926" cy="5667859"/>
            <a:chOff x="1246909" y="914399"/>
            <a:chExt cx="8443382" cy="569234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909" y="914400"/>
              <a:ext cx="8443382" cy="56923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90134" y="914399"/>
              <a:ext cx="6187976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https://docs.oracle.com/en/java/javase/13/docs/api/index.html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12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스레드 상태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69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726223" y="1359158"/>
            <a:ext cx="8664572" cy="4410047"/>
            <a:chOff x="202223" y="1359157"/>
            <a:chExt cx="8664572" cy="4410047"/>
          </a:xfrm>
        </p:grpSpPr>
        <p:pic>
          <p:nvPicPr>
            <p:cNvPr id="143667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31"/>
            <a:stretch/>
          </p:blipFill>
          <p:spPr bwMode="auto">
            <a:xfrm>
              <a:off x="202223" y="1359157"/>
              <a:ext cx="8664572" cy="4410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467549" y="3808428"/>
              <a:ext cx="131032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이 완료되는 경우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6589336" y="4025245"/>
              <a:ext cx="395926" cy="4619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1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생성 상태와 실행 가능 상태</a:t>
            </a:r>
          </a:p>
        </p:txBody>
      </p:sp>
      <p:sp>
        <p:nvSpPr>
          <p:cNvPr id="1438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생성 상태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Thread </a:t>
            </a:r>
            <a:r>
              <a:rPr lang="ko-KR" altLang="en-US" dirty="0">
                <a:latin typeface="+mn-ea"/>
              </a:rPr>
              <a:t>클래스를 이용하여 새로운 </a:t>
            </a:r>
            <a:r>
              <a:rPr lang="ko-KR" altLang="en-US" dirty="0" err="1">
                <a:latin typeface="+mn-ea"/>
              </a:rPr>
              <a:t>스레드를</a:t>
            </a:r>
            <a:r>
              <a:rPr lang="ko-KR" altLang="en-US" dirty="0">
                <a:latin typeface="+mn-ea"/>
              </a:rPr>
              <a:t> 생성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start()</a:t>
            </a:r>
            <a:r>
              <a:rPr lang="ko-KR" altLang="en-US" dirty="0">
                <a:latin typeface="+mn-ea"/>
              </a:rPr>
              <a:t>는 생성된 </a:t>
            </a:r>
            <a:r>
              <a:rPr lang="ko-KR" altLang="en-US" dirty="0" err="1">
                <a:latin typeface="+mn-ea"/>
              </a:rPr>
              <a:t>스레드를</a:t>
            </a:r>
            <a:r>
              <a:rPr lang="ko-KR" altLang="en-US" dirty="0">
                <a:latin typeface="+mn-ea"/>
              </a:rPr>
              <a:t> 시작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stop()</a:t>
            </a:r>
            <a:r>
              <a:rPr lang="ko-KR" altLang="en-US" dirty="0">
                <a:latin typeface="+mn-ea"/>
              </a:rPr>
              <a:t>은 생성된 </a:t>
            </a:r>
            <a:r>
              <a:rPr lang="ko-KR" altLang="en-US" dirty="0" err="1">
                <a:latin typeface="+mn-ea"/>
              </a:rPr>
              <a:t>스레드를</a:t>
            </a:r>
            <a:r>
              <a:rPr lang="ko-KR" altLang="en-US" dirty="0">
                <a:latin typeface="+mn-ea"/>
              </a:rPr>
              <a:t> 멈추게 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실행 가능 상태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스레드가</a:t>
            </a:r>
            <a:r>
              <a:rPr lang="ko-KR" altLang="en-US" dirty="0">
                <a:latin typeface="+mn-ea"/>
              </a:rPr>
              <a:t> 스케줄링 큐에 넣어지고 스케줄러에 의해 우선순위에 따라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70</a:t>
            </a:fld>
            <a:endParaRPr lang="en-US"/>
          </a:p>
        </p:txBody>
      </p:sp>
      <p:pic>
        <p:nvPicPr>
          <p:cNvPr id="1438726" name="Picture 6" descr="MCj0290871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4438650"/>
            <a:ext cx="147955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실행 중지 상태</a:t>
            </a:r>
          </a:p>
        </p:txBody>
      </p:sp>
      <p:sp>
        <p:nvSpPr>
          <p:cNvPr id="1439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실행 가능한 상태에서 다음의 이벤트가 발생하면 실행 중지 상태로 된다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스레드나</a:t>
            </a:r>
            <a:r>
              <a:rPr lang="ko-KR" altLang="en-US" dirty="0">
                <a:latin typeface="+mn-ea"/>
              </a:rPr>
              <a:t> 다른 </a:t>
            </a:r>
            <a:r>
              <a:rPr lang="ko-KR" altLang="en-US" dirty="0" err="1">
                <a:latin typeface="+mn-ea"/>
              </a:rPr>
              <a:t>스레드가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suspend()</a:t>
            </a:r>
            <a:r>
              <a:rPr lang="ko-KR" altLang="en-US" dirty="0">
                <a:latin typeface="+mn-ea"/>
              </a:rPr>
              <a:t>를 호출하는 경우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스레드가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wait()</a:t>
            </a:r>
            <a:r>
              <a:rPr lang="ko-KR" altLang="en-US" dirty="0">
                <a:latin typeface="+mn-ea"/>
              </a:rPr>
              <a:t>를 호출하는 경우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스레드가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sleep()</a:t>
            </a:r>
            <a:r>
              <a:rPr lang="ko-KR" altLang="en-US" dirty="0">
                <a:latin typeface="+mn-ea"/>
              </a:rPr>
              <a:t>을 호출하는 경우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스레드가</a:t>
            </a:r>
            <a:r>
              <a:rPr lang="ko-KR" altLang="en-US" dirty="0">
                <a:latin typeface="+mn-ea"/>
              </a:rPr>
              <a:t> 입출력 작업을 하기 위해 대기하는 경우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71</a:t>
            </a:fld>
            <a:endParaRPr lang="en-US"/>
          </a:p>
        </p:txBody>
      </p:sp>
      <p:pic>
        <p:nvPicPr>
          <p:cNvPr id="1439758" name="Picture 14" descr="MCj021758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4227513"/>
            <a:ext cx="1808163" cy="166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761" name="Picture 17" descr="MCj0440460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1" y="4205288"/>
            <a:ext cx="1452563" cy="180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100"/>
              </a:lnSpc>
            </a:pPr>
            <a:r>
              <a:rPr lang="ko-KR" altLang="en-US" dirty="0" err="1" smtClean="0">
                <a:latin typeface="+mn-ea"/>
              </a:rPr>
              <a:t>스레드</a:t>
            </a:r>
            <a:r>
              <a:rPr lang="ko-KR" altLang="en-US" dirty="0" smtClean="0">
                <a:latin typeface="+mn-ea"/>
              </a:rPr>
              <a:t> 스케줄링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ts val="3100"/>
              </a:lnSpc>
            </a:pPr>
            <a:r>
              <a:rPr lang="en-US" altLang="ko-KR" dirty="0" smtClean="0">
                <a:latin typeface="+mn-ea"/>
              </a:rPr>
              <a:t>CPU </a:t>
            </a:r>
            <a:r>
              <a:rPr lang="ko-KR" altLang="en-US" dirty="0" smtClean="0">
                <a:latin typeface="+mn-ea"/>
              </a:rPr>
              <a:t>스케줄링에 의해 하나의 </a:t>
            </a:r>
            <a:r>
              <a:rPr lang="en-US" altLang="ko-KR" dirty="0" smtClean="0">
                <a:latin typeface="+mn-ea"/>
              </a:rPr>
              <a:t>CPU</a:t>
            </a:r>
            <a:r>
              <a:rPr lang="ko-KR" altLang="en-US" dirty="0" smtClean="0">
                <a:latin typeface="+mn-ea"/>
              </a:rPr>
              <a:t>를 여러 </a:t>
            </a:r>
            <a:r>
              <a:rPr lang="ko-KR" altLang="en-US" dirty="0" err="1" smtClean="0">
                <a:latin typeface="+mn-ea"/>
              </a:rPr>
              <a:t>스레드가</a:t>
            </a:r>
            <a:r>
              <a:rPr lang="ko-KR" altLang="en-US" dirty="0" smtClean="0">
                <a:latin typeface="+mn-ea"/>
              </a:rPr>
              <a:t> 나누어 사용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ts val="3100"/>
              </a:lnSpc>
            </a:pPr>
            <a:r>
              <a:rPr lang="ko-KR" altLang="en-US" dirty="0" smtClean="0">
                <a:latin typeface="+mn-ea"/>
              </a:rPr>
              <a:t>어떤 순서로 </a:t>
            </a:r>
            <a:r>
              <a:rPr lang="ko-KR" altLang="en-US" dirty="0" err="1" smtClean="0">
                <a:latin typeface="+mn-ea"/>
              </a:rPr>
              <a:t>스레드를</a:t>
            </a:r>
            <a:r>
              <a:rPr lang="ko-KR" altLang="en-US" dirty="0" smtClean="0">
                <a:latin typeface="+mn-ea"/>
              </a:rPr>
              <a:t> 수행시킬 것인가를 결정 </a:t>
            </a:r>
            <a:r>
              <a:rPr lang="en-US" altLang="ko-KR" dirty="0" smtClean="0">
                <a:latin typeface="+mn-ea"/>
              </a:rPr>
              <a:t>– </a:t>
            </a:r>
            <a:r>
              <a:rPr lang="ko-KR" altLang="en-US" dirty="0" err="1" smtClean="0">
                <a:latin typeface="+mn-ea"/>
              </a:rPr>
              <a:t>스레드</a:t>
            </a:r>
            <a:r>
              <a:rPr lang="ko-KR" altLang="en-US" dirty="0" smtClean="0">
                <a:latin typeface="+mn-ea"/>
              </a:rPr>
              <a:t> 스케줄링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ts val="3100"/>
              </a:lnSpc>
            </a:pPr>
            <a:r>
              <a:rPr lang="ko-KR" altLang="en-US" dirty="0" smtClean="0">
                <a:latin typeface="+mn-ea"/>
              </a:rPr>
              <a:t>우선 순위가 높은 </a:t>
            </a:r>
            <a:r>
              <a:rPr lang="ko-KR" altLang="en-US" dirty="0" err="1" smtClean="0">
                <a:latin typeface="+mn-ea"/>
              </a:rPr>
              <a:t>스레드부터</a:t>
            </a:r>
            <a:r>
              <a:rPr lang="ko-KR" altLang="en-US" dirty="0" smtClean="0">
                <a:latin typeface="+mn-ea"/>
              </a:rPr>
              <a:t> 실행</a:t>
            </a:r>
            <a:endParaRPr lang="en-US" altLang="ko-KR" dirty="0" smtClean="0">
              <a:latin typeface="+mn-ea"/>
            </a:endParaRPr>
          </a:p>
          <a:p>
            <a:pPr>
              <a:lnSpc>
                <a:spcPts val="3100"/>
              </a:lnSpc>
            </a:pPr>
            <a:r>
              <a:rPr lang="ko-KR" altLang="en-US" dirty="0" smtClean="0">
                <a:latin typeface="+mn-ea"/>
              </a:rPr>
              <a:t>스케줄링과 관계된 </a:t>
            </a:r>
            <a:r>
              <a:rPr lang="ko-KR" altLang="en-US" dirty="0" err="1" smtClean="0">
                <a:latin typeface="+mn-ea"/>
              </a:rPr>
              <a:t>메소드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ts val="3100"/>
              </a:lnSpc>
            </a:pPr>
            <a:r>
              <a:rPr lang="en-US" altLang="ko-KR" dirty="0" smtClean="0">
                <a:latin typeface="+mn-ea"/>
              </a:rPr>
              <a:t>sleep() : </a:t>
            </a:r>
            <a:r>
              <a:rPr lang="ko-KR" altLang="en-US" dirty="0" smtClean="0">
                <a:latin typeface="+mn-ea"/>
              </a:rPr>
              <a:t>지정된 시간 만큼 현재 </a:t>
            </a:r>
            <a:r>
              <a:rPr lang="ko-KR" altLang="en-US" dirty="0" err="1" smtClean="0">
                <a:latin typeface="+mn-ea"/>
              </a:rPr>
              <a:t>스레드를</a:t>
            </a:r>
            <a:r>
              <a:rPr lang="ko-KR" altLang="en-US" dirty="0" smtClean="0">
                <a:latin typeface="+mn-ea"/>
              </a:rPr>
              <a:t> 재움</a:t>
            </a:r>
            <a:r>
              <a:rPr lang="en-US" altLang="ko-KR" dirty="0" smtClean="0">
                <a:latin typeface="+mn-ea"/>
              </a:rPr>
              <a:t>, CPU</a:t>
            </a:r>
            <a:r>
              <a:rPr lang="ko-KR" altLang="en-US" dirty="0" smtClean="0">
                <a:latin typeface="+mn-ea"/>
              </a:rPr>
              <a:t>시간을 다른 </a:t>
            </a:r>
            <a:r>
              <a:rPr lang="ko-KR" altLang="en-US" dirty="0" err="1" smtClean="0">
                <a:latin typeface="+mn-ea"/>
              </a:rPr>
              <a:t>스레드에게</a:t>
            </a:r>
            <a:r>
              <a:rPr lang="ko-KR" altLang="en-US" dirty="0" smtClean="0">
                <a:latin typeface="+mn-ea"/>
              </a:rPr>
              <a:t> 넘겨주는 효율적 방법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ts val="3100"/>
              </a:lnSpc>
            </a:pPr>
            <a:r>
              <a:rPr lang="en-US" altLang="ko-KR" dirty="0" smtClean="0">
                <a:latin typeface="+mn-ea"/>
              </a:rPr>
              <a:t>join() : </a:t>
            </a:r>
            <a:r>
              <a:rPr lang="ko-KR" altLang="en-US" dirty="0" smtClean="0">
                <a:latin typeface="+mn-ea"/>
              </a:rPr>
              <a:t>해당 </a:t>
            </a:r>
            <a:r>
              <a:rPr lang="ko-KR" altLang="en-US" dirty="0" err="1" smtClean="0">
                <a:latin typeface="+mn-ea"/>
              </a:rPr>
              <a:t>스레드가</a:t>
            </a:r>
            <a:r>
              <a:rPr lang="ko-KR" altLang="en-US" dirty="0" smtClean="0">
                <a:latin typeface="+mn-ea"/>
              </a:rPr>
              <a:t> 소멸될 때 까지 기다림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ts val="3100"/>
              </a:lnSpc>
            </a:pPr>
            <a:r>
              <a:rPr lang="en-US" altLang="ko-KR" dirty="0" smtClean="0">
                <a:latin typeface="+mn-ea"/>
              </a:rPr>
              <a:t>yield() : CPU</a:t>
            </a:r>
            <a:r>
              <a:rPr lang="ko-KR" altLang="en-US" dirty="0" smtClean="0">
                <a:latin typeface="+mn-ea"/>
              </a:rPr>
              <a:t>를 다른 </a:t>
            </a:r>
            <a:r>
              <a:rPr lang="ko-KR" altLang="en-US" dirty="0" err="1" smtClean="0">
                <a:latin typeface="+mn-ea"/>
              </a:rPr>
              <a:t>스레드에게</a:t>
            </a:r>
            <a:r>
              <a:rPr lang="ko-KR" altLang="en-US" dirty="0" smtClean="0">
                <a:latin typeface="+mn-ea"/>
              </a:rPr>
              <a:t> 양보</a:t>
            </a:r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63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Interrupt()</a:t>
            </a:r>
            <a:r>
              <a:rPr lang="ko-KR" altLang="en-US" dirty="0" smtClean="0">
                <a:latin typeface="+mn-ea"/>
                <a:ea typeface="+mn-ea"/>
              </a:rPr>
              <a:t>와 </a:t>
            </a:r>
            <a:r>
              <a:rPr lang="en-US" altLang="ko-KR" dirty="0" smtClean="0">
                <a:latin typeface="+mn-ea"/>
                <a:ea typeface="+mn-ea"/>
              </a:rPr>
              <a:t>join() </a:t>
            </a:r>
            <a:r>
              <a:rPr lang="ko-KR" altLang="en-US" dirty="0" smtClean="0">
                <a:latin typeface="+mn-ea"/>
                <a:ea typeface="+mn-ea"/>
              </a:rPr>
              <a:t>사용 예</a:t>
            </a:r>
            <a:r>
              <a:rPr lang="en-US" altLang="ko-KR" dirty="0" smtClean="0">
                <a:latin typeface="+mn-ea"/>
                <a:ea typeface="+mn-ea"/>
              </a:rPr>
              <a:t>(1/2)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469" y="889462"/>
            <a:ext cx="11664779" cy="55852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+mn-ea"/>
              </a:rPr>
              <a:t>인터럽트</a:t>
            </a:r>
            <a:r>
              <a:rPr lang="en-US" altLang="ko-KR" dirty="0">
                <a:latin typeface="+mn-ea"/>
              </a:rPr>
              <a:t>(interrupt)</a:t>
            </a:r>
            <a:r>
              <a:rPr lang="ko-KR" altLang="en-US" dirty="0">
                <a:latin typeface="+mn-ea"/>
              </a:rPr>
              <a:t>는 하나의 스레드가 실행하고 있는 작업을 중지하도록 한다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class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MessageLoop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implements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Runnable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     public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void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run()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   String word[] = {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"Pride"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"Power"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"Office"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"Empty"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  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try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{</a:t>
            </a:r>
          </a:p>
          <a:p>
            <a:pPr marL="71755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altLang="ko-KR" sz="20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nn-NO" altLang="ko-KR" sz="2000" dirty="0">
                <a:solidFill>
                  <a:srgbClr val="7F0055"/>
                </a:solidFill>
                <a:latin typeface="+mn-ea"/>
              </a:rPr>
              <a:t>for</a:t>
            </a:r>
            <a:r>
              <a:rPr lang="nn-NO" altLang="ko-KR" sz="20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nn-NO" altLang="ko-KR" sz="2000" dirty="0">
                <a:solidFill>
                  <a:srgbClr val="7F0055"/>
                </a:solidFill>
                <a:latin typeface="+mn-ea"/>
              </a:rPr>
              <a:t>int</a:t>
            </a:r>
            <a:r>
              <a:rPr lang="nn-NO" altLang="ko-KR" sz="2000" dirty="0">
                <a:solidFill>
                  <a:srgbClr val="000000"/>
                </a:solidFill>
                <a:latin typeface="+mn-ea"/>
              </a:rPr>
              <a:t> i = 0; i &lt; word.</a:t>
            </a:r>
            <a:r>
              <a:rPr lang="nn-NO" altLang="ko-KR" sz="2000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nn-NO" altLang="ko-KR" sz="2000" dirty="0">
                <a:solidFill>
                  <a:srgbClr val="000000"/>
                </a:solidFill>
                <a:latin typeface="+mn-ea"/>
              </a:rPr>
              <a:t>; i++) {</a:t>
            </a:r>
          </a:p>
          <a:p>
            <a:pPr marL="11699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print(word[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pPr marL="11699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Thread.sleep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(2000); </a:t>
            </a: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//2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초 동안 </a:t>
            </a:r>
            <a:r>
              <a:rPr lang="ko-KR" altLang="en-US" sz="2000" dirty="0" err="1">
                <a:solidFill>
                  <a:srgbClr val="3F7F5F"/>
                </a:solidFill>
                <a:latin typeface="+mn-ea"/>
              </a:rPr>
              <a:t>스레드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 중지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    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catch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InterruptedException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e) {  print(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2A00FF"/>
                </a:solidFill>
                <a:latin typeface="+mn-ea"/>
              </a:rPr>
              <a:t>아직 끝나지 않았어요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!"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    }</a:t>
            </a:r>
          </a:p>
          <a:p>
            <a:pPr marL="3540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7F0055"/>
                </a:solidFill>
                <a:latin typeface="+mn-ea"/>
              </a:rPr>
              <a:t>void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print(String message) {</a:t>
            </a:r>
          </a:p>
          <a:p>
            <a:pPr marL="71755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threadName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Thread.currentThread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getName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pPr marL="71755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2000" dirty="0" err="1">
                <a:solidFill>
                  <a:srgbClr val="3F7F5F"/>
                </a:solidFill>
                <a:latin typeface="+mn-ea"/>
              </a:rPr>
              <a:t>스레드</a:t>
            </a:r>
            <a:r>
              <a:rPr lang="ko-KR" altLang="en-US" sz="2000" dirty="0">
                <a:solidFill>
                  <a:srgbClr val="3F7F5F"/>
                </a:solidFill>
                <a:latin typeface="+mn-ea"/>
              </a:rPr>
              <a:t> 이름과 함께 메시지 출력</a:t>
            </a:r>
          </a:p>
          <a:p>
            <a:pPr marL="71755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2000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.printf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"%s: %</a:t>
            </a:r>
            <a:r>
              <a:rPr lang="en-US" altLang="ko-KR" sz="2000" dirty="0" err="1">
                <a:solidFill>
                  <a:srgbClr val="2A00FF"/>
                </a:solidFill>
                <a:latin typeface="+mn-ea"/>
              </a:rPr>
              <a:t>s%n</a:t>
            </a:r>
            <a:r>
              <a:rPr lang="en-US" altLang="ko-KR" sz="2000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threadName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message);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720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Interrupt()</a:t>
            </a:r>
            <a:r>
              <a:rPr lang="ko-KR" altLang="en-US" dirty="0" smtClean="0">
                <a:latin typeface="+mn-ea"/>
                <a:ea typeface="+mn-ea"/>
              </a:rPr>
              <a:t>와 </a:t>
            </a:r>
            <a:r>
              <a:rPr lang="en-US" altLang="ko-KR" dirty="0" smtClean="0">
                <a:latin typeface="+mn-ea"/>
                <a:ea typeface="+mn-ea"/>
              </a:rPr>
              <a:t>join() </a:t>
            </a:r>
            <a:r>
              <a:rPr lang="ko-KR" altLang="en-US" dirty="0" smtClean="0">
                <a:latin typeface="+mn-ea"/>
                <a:ea typeface="+mn-ea"/>
              </a:rPr>
              <a:t>사용 예</a:t>
            </a:r>
            <a:r>
              <a:rPr lang="en-US" altLang="ko-KR" dirty="0" smtClean="0">
                <a:latin typeface="+mn-ea"/>
                <a:ea typeface="+mn-ea"/>
              </a:rPr>
              <a:t>(2/2)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ThreadControl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{</a:t>
            </a:r>
          </a:p>
          <a:p>
            <a:pPr marL="265113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main(String[]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throws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InterruptedException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{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tries = 0;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MessageLoop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ob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MessageLoop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ob.print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추가적인 </a:t>
            </a:r>
            <a:r>
              <a:rPr lang="ko-KR" altLang="en-US" sz="1800" dirty="0" err="1">
                <a:solidFill>
                  <a:srgbClr val="2A00FF"/>
                </a:solidFill>
                <a:latin typeface="+mn-ea"/>
              </a:rPr>
              <a:t>스레드를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 시작합니다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Thread t = 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Thread(</a:t>
            </a: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MessageLoop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());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t.start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(); 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800" dirty="0" err="1">
                <a:solidFill>
                  <a:srgbClr val="3F7F5F"/>
                </a:solidFill>
                <a:latin typeface="+mn-ea"/>
              </a:rPr>
              <a:t>스레드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 실행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ob.print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추가적인 </a:t>
            </a:r>
            <a:r>
              <a:rPr lang="ko-KR" altLang="en-US" sz="1800" dirty="0" err="1">
                <a:solidFill>
                  <a:srgbClr val="2A00FF"/>
                </a:solidFill>
                <a:latin typeface="+mn-ea"/>
              </a:rPr>
              <a:t>스레드가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 끝나기를 기다립니다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6286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while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t.isAlive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()){  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800" dirty="0" err="1">
                <a:solidFill>
                  <a:srgbClr val="3F7F5F"/>
                </a:solidFill>
                <a:latin typeface="+mn-ea"/>
              </a:rPr>
              <a:t>스레드가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 살아 있으면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true, 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그렇지 않으면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false</a:t>
            </a:r>
          </a:p>
          <a:p>
            <a:pPr marL="8953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ob.print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아직 기다립니다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8953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t.join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(1000);    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800" dirty="0" err="1">
                <a:solidFill>
                  <a:srgbClr val="3F7F5F"/>
                </a:solidFill>
                <a:latin typeface="+mn-ea"/>
              </a:rPr>
              <a:t>스레드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t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가 종료하기를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1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초 동안 기다림</a:t>
            </a:r>
          </a:p>
          <a:p>
            <a:pPr marL="8953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tries++;</a:t>
            </a:r>
          </a:p>
          <a:p>
            <a:pPr marL="8953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55"/>
                </a:solidFill>
                <a:latin typeface="+mn-ea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(tries &gt; 2) {</a:t>
            </a:r>
          </a:p>
          <a:p>
            <a:pPr marL="1169988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ob.print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참을 수 없네요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!"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pPr marL="1169988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t.interrupt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();  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800" dirty="0" err="1">
                <a:solidFill>
                  <a:srgbClr val="3F7F5F"/>
                </a:solidFill>
                <a:latin typeface="+mn-ea"/>
              </a:rPr>
              <a:t>스레드를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 강제로 중단</a:t>
            </a:r>
          </a:p>
          <a:p>
            <a:pPr marL="1169988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t.join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();    </a:t>
            </a:r>
            <a:r>
              <a:rPr lang="en-US" altLang="ko-KR" sz="18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800" dirty="0" err="1">
                <a:solidFill>
                  <a:srgbClr val="3F7F5F"/>
                </a:solidFill>
                <a:latin typeface="+mn-ea"/>
              </a:rPr>
              <a:t>스레드가</a:t>
            </a:r>
            <a:r>
              <a:rPr lang="ko-KR" altLang="en-US" sz="1800" dirty="0">
                <a:solidFill>
                  <a:srgbClr val="3F7F5F"/>
                </a:solidFill>
                <a:latin typeface="+mn-ea"/>
              </a:rPr>
              <a:t> 종료하기를 기다림</a:t>
            </a:r>
          </a:p>
          <a:p>
            <a:pPr marL="89535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}}</a:t>
            </a:r>
          </a:p>
          <a:p>
            <a:pPr marL="265113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</a:rPr>
              <a:t>ob.print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메인 </a:t>
            </a:r>
            <a:r>
              <a:rPr lang="ko-KR" altLang="en-US" sz="1800" dirty="0" err="1">
                <a:solidFill>
                  <a:srgbClr val="2A00FF"/>
                </a:solidFill>
                <a:latin typeface="+mn-ea"/>
              </a:rPr>
              <a:t>스레드</a:t>
            </a:r>
            <a:r>
              <a:rPr lang="ko-KR" altLang="en-US" sz="1800" dirty="0">
                <a:solidFill>
                  <a:srgbClr val="2A00FF"/>
                </a:solidFill>
                <a:latin typeface="+mn-ea"/>
              </a:rPr>
              <a:t> 종료</a:t>
            </a:r>
            <a:r>
              <a:rPr lang="en-US" altLang="ko-KR" sz="1800" dirty="0">
                <a:solidFill>
                  <a:srgbClr val="2A00FF"/>
                </a:solidFill>
                <a:latin typeface="+mn-ea"/>
              </a:rPr>
              <a:t>!"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);}}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endParaRPr lang="ko-KR" altLang="en-US" sz="18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74</a:t>
            </a:fld>
            <a:endParaRPr lang="en-US" altLang="ko-K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4" t="65419" r="56539" b="11710"/>
          <a:stretch/>
        </p:blipFill>
        <p:spPr bwMode="auto">
          <a:xfrm>
            <a:off x="7844812" y="4348060"/>
            <a:ext cx="2783102" cy="184249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66046" r="56319" b="11598"/>
          <a:stretch/>
        </p:blipFill>
        <p:spPr bwMode="auto">
          <a:xfrm>
            <a:off x="7844812" y="1265151"/>
            <a:ext cx="2778854" cy="180542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동기화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85000"/>
            </a:pPr>
            <a:r>
              <a:rPr lang="en-US" altLang="ko-KR" sz="2800" dirty="0">
                <a:solidFill>
                  <a:srgbClr val="4378B5"/>
                </a:solidFill>
                <a:latin typeface="+mn-ea"/>
              </a:rPr>
              <a:t>critical section</a:t>
            </a:r>
            <a:r>
              <a:rPr lang="ko-KR" altLang="en-US" sz="2800" dirty="0">
                <a:solidFill>
                  <a:srgbClr val="4378B5"/>
                </a:solidFill>
                <a:latin typeface="+mn-ea"/>
              </a:rPr>
              <a:t>의 동기화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ko-KR" sz="2800" dirty="0">
                <a:latin typeface="+mn-ea"/>
              </a:rPr>
              <a:t>critical section 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  <a:buFontTx/>
              <a:buChar char="-"/>
            </a:pPr>
            <a:r>
              <a:rPr lang="ko-KR" altLang="en-US" sz="2800" dirty="0" err="1">
                <a:latin typeface="+mn-ea"/>
              </a:rPr>
              <a:t>스레드</a:t>
            </a:r>
            <a:r>
              <a:rPr lang="ko-KR" altLang="en-US" sz="2800" dirty="0">
                <a:latin typeface="+mn-ea"/>
              </a:rPr>
              <a:t> 실행 중에 다른 </a:t>
            </a:r>
            <a:r>
              <a:rPr lang="ko-KR" altLang="en-US" sz="2800" dirty="0" err="1">
                <a:latin typeface="+mn-ea"/>
              </a:rPr>
              <a:t>스레드로</a:t>
            </a:r>
            <a:r>
              <a:rPr lang="ko-KR" altLang="en-US" sz="2800" dirty="0">
                <a:latin typeface="+mn-ea"/>
              </a:rPr>
              <a:t> 제어가 넘어가면 문제를 일으킬 수 있는 부분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  <a:buFontTx/>
              <a:buChar char="-"/>
            </a:pPr>
            <a:r>
              <a:rPr lang="ko-KR" altLang="en-US" sz="2800" dirty="0">
                <a:latin typeface="+mn-ea"/>
              </a:rPr>
              <a:t> 주로 공유 데이터를 사용하는 부분임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ko-KR" sz="2800" dirty="0">
                <a:latin typeface="+mn-ea"/>
              </a:rPr>
              <a:t>critical section</a:t>
            </a:r>
            <a:r>
              <a:rPr lang="ko-KR" altLang="en-US" sz="2800" dirty="0">
                <a:latin typeface="+mn-ea"/>
              </a:rPr>
              <a:t>의 동기화</a:t>
            </a:r>
            <a:r>
              <a:rPr lang="en-US" altLang="ko-KR" sz="2800" dirty="0">
                <a:latin typeface="+mn-ea"/>
              </a:rPr>
              <a:t>(synchronization)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  <a:buFontTx/>
              <a:buChar char="-"/>
            </a:pPr>
            <a:r>
              <a:rPr lang="en-US" altLang="ko-KR" sz="2800" dirty="0">
                <a:latin typeface="+mn-ea"/>
              </a:rPr>
              <a:t>critical section</a:t>
            </a:r>
            <a:r>
              <a:rPr lang="ko-KR" altLang="en-US" sz="2800" dirty="0">
                <a:latin typeface="+mn-ea"/>
              </a:rPr>
              <a:t>이 실행되는 동안 다른 스레드가 공유 데이터를 사용할 수 없도록 만드는 것</a:t>
            </a:r>
            <a:endParaRPr lang="en-US" altLang="ko-KR" sz="2800" dirty="0">
              <a:latin typeface="+mn-ea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A1DCFB0D-23C9-4724-94AE-A1887F1A0C61}" type="slidenum">
              <a:rPr lang="en-US" altLang="ko-KR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830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dirty="0" err="1"/>
              <a:t>스레드</a:t>
            </a:r>
            <a:r>
              <a:rPr lang="ko-KR" altLang="en-US" sz="4000" dirty="0"/>
              <a:t> 간섭</a:t>
            </a:r>
            <a:r>
              <a:rPr lang="en-US" altLang="ko-KR" sz="4000" dirty="0"/>
              <a:t>(</a:t>
            </a:r>
            <a:r>
              <a:rPr lang="ko-KR" altLang="en-US" sz="4000" dirty="0"/>
              <a:t>동기화 되지 않은 경우</a:t>
            </a:r>
            <a:r>
              <a:rPr lang="en-US" altLang="ko-KR" sz="4000" dirty="0"/>
              <a:t>)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idx="1"/>
          </p:nvPr>
        </p:nvSpPr>
        <p:spPr>
          <a:noFill/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class </a:t>
            </a:r>
            <a:r>
              <a:rPr lang="en-US" altLang="ko-KR" sz="1800" dirty="0" err="1">
                <a:latin typeface="+mn-ea"/>
              </a:rPr>
              <a:t>SharedResource</a:t>
            </a:r>
            <a:r>
              <a:rPr lang="en-US" altLang="ko-KR" sz="1800" dirty="0">
                <a:latin typeface="+mn-ea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long nF1 = 1, nF2 = 1, </a:t>
            </a:r>
            <a:r>
              <a:rPr lang="en-US" altLang="ko-KR" sz="1800" dirty="0" err="1">
                <a:latin typeface="+mn-ea"/>
              </a:rPr>
              <a:t>nResult</a:t>
            </a:r>
            <a:r>
              <a:rPr lang="en-US" altLang="ko-KR" sz="1800" dirty="0">
                <a:latin typeface="+mn-ea"/>
              </a:rPr>
              <a:t> = 0;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public void </a:t>
            </a:r>
            <a:r>
              <a:rPr lang="en-US" altLang="ko-KR" sz="1800" dirty="0" err="1">
                <a:solidFill>
                  <a:srgbClr val="0070C0"/>
                </a:solidFill>
                <a:latin typeface="+mn-ea"/>
              </a:rPr>
              <a:t>changeShared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(String </a:t>
            </a:r>
            <a:r>
              <a:rPr lang="en-US" altLang="ko-KR" sz="1800" dirty="0" err="1">
                <a:solidFill>
                  <a:srgbClr val="0070C0"/>
                </a:solidFill>
                <a:latin typeface="+mn-ea"/>
              </a:rPr>
              <a:t>szName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) </a:t>
            </a:r>
            <a:r>
              <a:rPr lang="en-US" altLang="ko-KR" sz="1800" dirty="0">
                <a:latin typeface="+mn-ea"/>
              </a:rPr>
              <a:t>{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임계영역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nResult</a:t>
            </a:r>
            <a:r>
              <a:rPr lang="en-US" altLang="ko-KR" sz="1800" dirty="0">
                <a:latin typeface="+mn-ea"/>
              </a:rPr>
              <a:t> = nF1 + nF2;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for(long l = 0;l &lt; 10000000;l++){}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nF2 = nF1;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for(long l = 0;l &lt; 10000000;l++){}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nF1 = </a:t>
            </a:r>
            <a:r>
              <a:rPr lang="en-US" altLang="ko-KR" sz="1800" dirty="0" err="1">
                <a:latin typeface="+mn-ea"/>
              </a:rPr>
              <a:t>nResult</a:t>
            </a:r>
            <a:r>
              <a:rPr lang="en-US" altLang="ko-KR" sz="1800" dirty="0">
                <a:latin typeface="+mn-ea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szName</a:t>
            </a:r>
            <a:r>
              <a:rPr lang="en-US" altLang="ko-KR" sz="1800" dirty="0">
                <a:latin typeface="+mn-ea"/>
              </a:rPr>
              <a:t> + ":" + </a:t>
            </a:r>
            <a:r>
              <a:rPr lang="en-US" altLang="ko-KR" sz="1800" dirty="0" err="1">
                <a:latin typeface="+mn-ea"/>
              </a:rPr>
              <a:t>nResult</a:t>
            </a:r>
            <a:r>
              <a:rPr lang="en-US" altLang="ko-KR" sz="1800" dirty="0">
                <a:latin typeface="+mn-ea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class </a:t>
            </a:r>
            <a:r>
              <a:rPr lang="en-US" altLang="ko-KR" sz="1800" dirty="0" err="1">
                <a:latin typeface="+mn-ea"/>
              </a:rPr>
              <a:t>MyThread</a:t>
            </a:r>
            <a:r>
              <a:rPr lang="en-US" altLang="ko-KR" sz="1800" dirty="0">
                <a:latin typeface="+mn-ea"/>
              </a:rPr>
              <a:t> extends Thread {</a:t>
            </a:r>
          </a:p>
          <a:p>
            <a:pPr marL="268288" indent="-2682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err="1">
                <a:latin typeface="+mn-ea"/>
              </a:rPr>
              <a:t>SharedResource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err="1">
                <a:latin typeface="+mn-ea"/>
              </a:rPr>
              <a:t>sharedResource</a:t>
            </a:r>
            <a:r>
              <a:rPr lang="en-US" altLang="ko-KR" sz="1800" dirty="0">
                <a:latin typeface="+mn-ea"/>
              </a:rPr>
              <a:t>;</a:t>
            </a:r>
          </a:p>
          <a:p>
            <a:pPr marL="268288" indent="-2682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String </a:t>
            </a:r>
            <a:r>
              <a:rPr lang="en-US" altLang="ko-KR" sz="1800" dirty="0" err="1">
                <a:latin typeface="+mn-ea"/>
              </a:rPr>
              <a:t>szTName</a:t>
            </a:r>
            <a:r>
              <a:rPr lang="en-US" altLang="ko-KR" sz="1800" dirty="0">
                <a:latin typeface="+mn-ea"/>
              </a:rPr>
              <a:t>;</a:t>
            </a:r>
          </a:p>
          <a:p>
            <a:pPr marL="268288" indent="-2682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public </a:t>
            </a:r>
            <a:r>
              <a:rPr lang="en-US" altLang="ko-KR" sz="1800" dirty="0" err="1">
                <a:latin typeface="+mn-ea"/>
              </a:rPr>
              <a:t>MyThread</a:t>
            </a:r>
            <a:r>
              <a:rPr lang="en-US" altLang="ko-KR" sz="1800" dirty="0">
                <a:latin typeface="+mn-ea"/>
              </a:rPr>
              <a:t>(String </a:t>
            </a:r>
            <a:r>
              <a:rPr lang="en-US" altLang="ko-KR" sz="1800" dirty="0" err="1">
                <a:latin typeface="+mn-ea"/>
              </a:rPr>
              <a:t>szName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SharedResource</a:t>
            </a:r>
            <a:r>
              <a:rPr lang="en-US" altLang="ko-KR" sz="1800" dirty="0">
                <a:latin typeface="+mn-ea"/>
              </a:rPr>
              <a:t> res) {</a:t>
            </a:r>
          </a:p>
          <a:p>
            <a:pPr marL="268288" indent="-2682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super(</a:t>
            </a:r>
            <a:r>
              <a:rPr lang="en-US" altLang="ko-KR" sz="1800" dirty="0" err="1">
                <a:latin typeface="+mn-ea"/>
              </a:rPr>
              <a:t>szName</a:t>
            </a:r>
            <a:r>
              <a:rPr lang="en-US" altLang="ko-KR" sz="1800" dirty="0">
                <a:latin typeface="+mn-ea"/>
              </a:rPr>
              <a:t>);  </a:t>
            </a:r>
            <a:r>
              <a:rPr lang="en-US" altLang="ko-KR" sz="1800" dirty="0" err="1">
                <a:latin typeface="+mn-ea"/>
              </a:rPr>
              <a:t>szTName</a:t>
            </a:r>
            <a:r>
              <a:rPr lang="en-US" altLang="ko-KR" sz="1800" dirty="0">
                <a:latin typeface="+mn-ea"/>
              </a:rPr>
              <a:t> = </a:t>
            </a:r>
            <a:r>
              <a:rPr lang="en-US" altLang="ko-KR" sz="1800" dirty="0" err="1">
                <a:latin typeface="+mn-ea"/>
              </a:rPr>
              <a:t>szName</a:t>
            </a:r>
            <a:r>
              <a:rPr lang="en-US" altLang="ko-KR" sz="1800" dirty="0">
                <a:latin typeface="+mn-ea"/>
              </a:rPr>
              <a:t>;  </a:t>
            </a:r>
            <a:r>
              <a:rPr lang="en-US" altLang="ko-KR" sz="1800" dirty="0" err="1">
                <a:latin typeface="+mn-ea"/>
              </a:rPr>
              <a:t>sharedResource</a:t>
            </a:r>
            <a:r>
              <a:rPr lang="en-US" altLang="ko-KR" sz="1800" dirty="0">
                <a:latin typeface="+mn-ea"/>
              </a:rPr>
              <a:t> = res;}</a:t>
            </a:r>
          </a:p>
          <a:p>
            <a:pPr marL="268288" indent="-2682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public void run() </a:t>
            </a:r>
            <a:r>
              <a:rPr lang="en-US" altLang="ko-KR" sz="1800" dirty="0">
                <a:latin typeface="+mn-ea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for(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err="1">
                <a:latin typeface="+mn-ea"/>
              </a:rPr>
              <a:t>i</a:t>
            </a:r>
            <a:r>
              <a:rPr lang="en-US" altLang="ko-KR" sz="1800" dirty="0">
                <a:latin typeface="+mn-ea"/>
              </a:rPr>
              <a:t> = 0;i &lt; 5;i++)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	</a:t>
            </a:r>
            <a:r>
              <a:rPr lang="en-US" altLang="ko-KR" sz="1800" dirty="0" err="1">
                <a:latin typeface="+mn-ea"/>
              </a:rPr>
              <a:t>sharedResource.</a:t>
            </a:r>
            <a:r>
              <a:rPr lang="en-US" altLang="ko-KR" sz="1800" dirty="0" err="1">
                <a:solidFill>
                  <a:srgbClr val="0070C0"/>
                </a:solidFill>
                <a:latin typeface="+mn-ea"/>
              </a:rPr>
              <a:t>changeShared</a:t>
            </a:r>
            <a:r>
              <a:rPr lang="en-US" altLang="ko-KR" sz="1800" dirty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szTName</a:t>
            </a:r>
            <a:r>
              <a:rPr lang="en-US" altLang="ko-KR" sz="1800" dirty="0">
                <a:latin typeface="+mn-ea"/>
              </a:rPr>
              <a:t>);}}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2B67C0E6-5536-4A08-BCFE-36100A74F5C1}" type="slidenum">
              <a:rPr lang="en-US" altLang="ko-KR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21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dirty="0" err="1"/>
              <a:t>스레드</a:t>
            </a:r>
            <a:r>
              <a:rPr lang="ko-KR" altLang="en-US" sz="4000" dirty="0"/>
              <a:t> 간섭</a:t>
            </a:r>
            <a:r>
              <a:rPr lang="en-US" altLang="ko-KR" sz="4000" dirty="0"/>
              <a:t>(</a:t>
            </a:r>
            <a:r>
              <a:rPr lang="ko-KR" altLang="en-US" sz="4000" dirty="0"/>
              <a:t>동기화 되지 않은 경우</a:t>
            </a:r>
            <a:r>
              <a:rPr lang="en-US" altLang="ko-KR" sz="4000" dirty="0"/>
              <a:t>)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>
          <a:noFill/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public class </a:t>
            </a:r>
            <a:r>
              <a:rPr lang="en-US" altLang="ko-KR" sz="2000" dirty="0" err="1">
                <a:latin typeface="+mn-ea"/>
              </a:rPr>
              <a:t>NotSynchoTest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public static void main(String </a:t>
            </a:r>
            <a:r>
              <a:rPr lang="en-US" altLang="ko-KR" sz="2000" dirty="0" err="1">
                <a:latin typeface="+mn-ea"/>
              </a:rPr>
              <a:t>args</a:t>
            </a:r>
            <a:r>
              <a:rPr lang="en-US" altLang="ko-KR" sz="2000" dirty="0">
                <a:latin typeface="+mn-ea"/>
              </a:rPr>
              <a:t>[])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SharedResource</a:t>
            </a:r>
            <a:r>
              <a:rPr lang="en-US" altLang="ko-KR" sz="2000" dirty="0">
                <a:latin typeface="+mn-ea"/>
              </a:rPr>
              <a:t> res = new </a:t>
            </a:r>
            <a:r>
              <a:rPr lang="en-US" altLang="ko-KR" sz="2000" dirty="0" err="1">
                <a:latin typeface="+mn-ea"/>
              </a:rPr>
              <a:t>SharedResource</a:t>
            </a:r>
            <a:r>
              <a:rPr lang="en-US" altLang="ko-KR" sz="2000" dirty="0">
                <a:latin typeface="+mn-ea"/>
              </a:rPr>
              <a:t>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MyThread</a:t>
            </a:r>
            <a:r>
              <a:rPr lang="en-US" altLang="ko-KR" sz="2000" dirty="0">
                <a:latin typeface="+mn-ea"/>
              </a:rPr>
              <a:t> my_thread1 = new </a:t>
            </a:r>
            <a:r>
              <a:rPr lang="en-US" altLang="ko-KR" sz="2000" dirty="0" err="1">
                <a:latin typeface="+mn-ea"/>
              </a:rPr>
              <a:t>MyThread</a:t>
            </a:r>
            <a:r>
              <a:rPr lang="en-US" altLang="ko-KR" sz="2000" dirty="0">
                <a:latin typeface="+mn-ea"/>
              </a:rPr>
              <a:t>("thd1", res);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MyThread</a:t>
            </a:r>
            <a:r>
              <a:rPr lang="en-US" altLang="ko-KR" sz="2000" dirty="0">
                <a:latin typeface="+mn-ea"/>
              </a:rPr>
              <a:t> my_thread2 = new </a:t>
            </a:r>
            <a:r>
              <a:rPr lang="en-US" altLang="ko-KR" sz="2000" dirty="0" err="1">
                <a:latin typeface="+mn-ea"/>
              </a:rPr>
              <a:t>MyThread</a:t>
            </a:r>
            <a:r>
              <a:rPr lang="en-US" altLang="ko-KR" sz="2000" dirty="0">
                <a:latin typeface="+mn-ea"/>
              </a:rPr>
              <a:t>("thd2", res);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MyThread</a:t>
            </a:r>
            <a:r>
              <a:rPr lang="en-US" altLang="ko-KR" sz="2000" dirty="0">
                <a:latin typeface="+mn-ea"/>
              </a:rPr>
              <a:t> my_thread3 = new </a:t>
            </a:r>
            <a:r>
              <a:rPr lang="en-US" altLang="ko-KR" sz="2000" dirty="0" err="1">
                <a:latin typeface="+mn-ea"/>
              </a:rPr>
              <a:t>MyThread</a:t>
            </a:r>
            <a:r>
              <a:rPr lang="en-US" altLang="ko-KR" sz="2000" dirty="0">
                <a:latin typeface="+mn-ea"/>
              </a:rPr>
              <a:t>("thd3", res);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my_thread1.start();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my_thread2.start();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my_thread3.start();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}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126CCA55-30C8-4304-AB60-F2B5DFAA4A1D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337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3560" y="3550185"/>
            <a:ext cx="2247837" cy="25368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379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7623" y="3550185"/>
            <a:ext cx="2326040" cy="25311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2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스레드 동기화</a:t>
            </a:r>
            <a:r>
              <a:rPr lang="en-US" altLang="ko-KR" b="1" dirty="0" smtClean="0"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latin typeface="+mn-ea"/>
                <a:ea typeface="+mn-ea"/>
              </a:rPr>
              <a:t>Sychronization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class </a:t>
            </a:r>
            <a:r>
              <a:rPr lang="en-US" altLang="ko-KR" sz="2000" dirty="0" err="1">
                <a:latin typeface="+mn-ea"/>
              </a:rPr>
              <a:t>SharedResource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long nF1 = 1, nF2 = 1, </a:t>
            </a:r>
            <a:r>
              <a:rPr lang="en-US" altLang="ko-KR" sz="2000" dirty="0" err="1">
                <a:latin typeface="+mn-ea"/>
              </a:rPr>
              <a:t>nResult</a:t>
            </a:r>
            <a:r>
              <a:rPr lang="en-US" altLang="ko-KR" sz="2000" dirty="0">
                <a:latin typeface="+mn-ea"/>
              </a:rPr>
              <a:t> = 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public </a:t>
            </a:r>
            <a:r>
              <a:rPr lang="en-US" altLang="ko-KR" sz="2000" u="sng" dirty="0">
                <a:solidFill>
                  <a:srgbClr val="FF0000"/>
                </a:solidFill>
                <a:latin typeface="+mn-ea"/>
              </a:rPr>
              <a:t>synchronized</a:t>
            </a:r>
            <a:r>
              <a:rPr lang="en-US" altLang="ko-KR" sz="2000" dirty="0">
                <a:latin typeface="+mn-ea"/>
              </a:rPr>
              <a:t> void </a:t>
            </a:r>
            <a:r>
              <a:rPr lang="en-US" altLang="ko-KR" sz="2000" dirty="0" err="1">
                <a:latin typeface="+mn-ea"/>
              </a:rPr>
              <a:t>changeShared</a:t>
            </a:r>
            <a:r>
              <a:rPr lang="en-US" altLang="ko-KR" sz="2000" dirty="0">
                <a:latin typeface="+mn-ea"/>
              </a:rPr>
              <a:t>(String </a:t>
            </a:r>
            <a:r>
              <a:rPr lang="en-US" altLang="ko-KR" sz="2000" dirty="0" err="1">
                <a:latin typeface="+mn-ea"/>
              </a:rPr>
              <a:t>szName</a:t>
            </a:r>
            <a:r>
              <a:rPr lang="en-US" altLang="ko-KR" sz="2000" dirty="0">
                <a:latin typeface="+mn-ea"/>
              </a:rPr>
              <a:t>)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nResult</a:t>
            </a:r>
            <a:r>
              <a:rPr lang="en-US" altLang="ko-KR" sz="2000" dirty="0">
                <a:latin typeface="+mn-ea"/>
              </a:rPr>
              <a:t> = nF1 + nF2;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for(long l = 0;l &lt; 10000000;l++){}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nF2 = nF1;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for(long l = 0;l &lt; 10000000;l++){}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nF1 = </a:t>
            </a:r>
            <a:r>
              <a:rPr lang="en-US" altLang="ko-KR" sz="2000" dirty="0" err="1">
                <a:latin typeface="+mn-ea"/>
              </a:rPr>
              <a:t>nResult</a:t>
            </a:r>
            <a:r>
              <a:rPr lang="en-US" altLang="ko-KR" sz="2000" dirty="0">
                <a:latin typeface="+mn-ea"/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System.out.println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szName</a:t>
            </a:r>
            <a:r>
              <a:rPr lang="en-US" altLang="ko-KR" sz="2000" dirty="0">
                <a:latin typeface="+mn-ea"/>
              </a:rPr>
              <a:t> + ":" + </a:t>
            </a:r>
            <a:r>
              <a:rPr lang="en-US" altLang="ko-KR" sz="2000" dirty="0" err="1">
                <a:latin typeface="+mn-ea"/>
              </a:rPr>
              <a:t>nResult</a:t>
            </a:r>
            <a:r>
              <a:rPr lang="en-US" altLang="ko-KR" sz="2000" dirty="0">
                <a:latin typeface="+mn-ea"/>
              </a:rPr>
              <a:t>);	}}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83D18BA6-0027-425E-AE60-B4810A6F3008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pic>
        <p:nvPicPr>
          <p:cNvPr id="339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6098" y="3783265"/>
            <a:ext cx="2579803" cy="25897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399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5257" y="3783266"/>
            <a:ext cx="2532669" cy="255141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39974" name="Rectangle 4"/>
          <p:cNvSpPr>
            <a:spLocks noChangeArrowheads="1"/>
          </p:cNvSpPr>
          <p:nvPr/>
        </p:nvSpPr>
        <p:spPr bwMode="auto">
          <a:xfrm>
            <a:off x="6347132" y="983060"/>
            <a:ext cx="3961135" cy="7191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47675" indent="-447675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0000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동기화 방법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선언 제일 앞에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synchronized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키워드 사용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3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/>
              <a:t>자바에서 지원하는 패키지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7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2238357" y="854347"/>
            <a:ext cx="6447519" cy="5626803"/>
            <a:chOff x="682954" y="846035"/>
            <a:chExt cx="5727616" cy="50671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224" t="1095" r="23128" b="69384"/>
            <a:stretch/>
          </p:blipFill>
          <p:spPr>
            <a:xfrm>
              <a:off x="682954" y="846035"/>
              <a:ext cx="5727616" cy="172167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224" t="35447" r="23128" b="29553"/>
            <a:stretch/>
          </p:blipFill>
          <p:spPr>
            <a:xfrm>
              <a:off x="682954" y="2530278"/>
              <a:ext cx="5727616" cy="204123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1224" t="75593" r="23128" b="990"/>
            <a:stretch/>
          </p:blipFill>
          <p:spPr>
            <a:xfrm>
              <a:off x="682954" y="4547499"/>
              <a:ext cx="5727616" cy="1365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386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 smtClean="0"/>
              <a:t>스레드간의</a:t>
            </a:r>
            <a:r>
              <a:rPr lang="ko-KR" altLang="en-US" dirty="0" smtClean="0"/>
              <a:t> 조정</a:t>
            </a:r>
          </a:p>
        </p:txBody>
      </p:sp>
      <p:sp>
        <p:nvSpPr>
          <p:cNvPr id="32665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0"/>
              </a:spcBef>
              <a:spcAft>
                <a:spcPct val="20000"/>
              </a:spcAft>
              <a:buSzPct val="85000"/>
            </a:pPr>
            <a:r>
              <a:rPr lang="ko-KR" altLang="en-US" dirty="0" err="1" smtClean="0">
                <a:solidFill>
                  <a:srgbClr val="4378B5"/>
                </a:solidFill>
                <a:latin typeface="맑은 고딕" pitchFamily="50" charset="-127"/>
                <a:ea typeface="맑은 고딕" pitchFamily="50" charset="-127"/>
              </a:rPr>
              <a:t>스레드간의</a:t>
            </a:r>
            <a:r>
              <a:rPr lang="ko-KR" altLang="en-US" dirty="0" smtClean="0">
                <a:solidFill>
                  <a:srgbClr val="4378B5"/>
                </a:solidFill>
                <a:latin typeface="맑은 고딕" pitchFamily="50" charset="-127"/>
                <a:ea typeface="맑은 고딕" pitchFamily="50" charset="-127"/>
              </a:rPr>
              <a:t> 신호 전송</a:t>
            </a:r>
          </a:p>
          <a:p>
            <a:pPr marL="742950" lvl="1" indent="-285750">
              <a:spcBef>
                <a:spcPct val="0"/>
              </a:spcBef>
              <a:spcAft>
                <a:spcPct val="20000"/>
              </a:spcAft>
              <a:buSzPct val="85000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두개의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스레드가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데이터를 주고 받을 때</a:t>
            </a:r>
          </a:p>
          <a:p>
            <a:pPr marL="742950" lvl="1" indent="-285750">
              <a:spcAft>
                <a:spcPct val="20000"/>
              </a:spcAft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신호를 보내는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notify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메소드와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신호를 받는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wait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메소드의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호출 방법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4434065D-5A8A-4D5E-88A9-DBAA2354A271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pic>
        <p:nvPicPr>
          <p:cNvPr id="14" name="Picture 10" descr="E:\Java책\프리젠테이션\18장\18장(715p-일러스트레이션1)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599" y="2843166"/>
            <a:ext cx="8152562" cy="212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867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9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스레드간의</a:t>
            </a:r>
            <a:r>
              <a:rPr lang="ko-KR" altLang="en-US" dirty="0" smtClean="0"/>
              <a:t> 조정</a:t>
            </a:r>
          </a:p>
        </p:txBody>
      </p:sp>
      <p:sp>
        <p:nvSpPr>
          <p:cNvPr id="24578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>
                <a:latin typeface="+mn-ea"/>
              </a:rPr>
              <a:t> wait</a:t>
            </a:r>
            <a:r>
              <a:rPr lang="en-US" altLang="ko-KR" sz="2200" dirty="0">
                <a:latin typeface="+mn-ea"/>
              </a:rPr>
              <a:t>(), notify(), </a:t>
            </a:r>
            <a:r>
              <a:rPr lang="en-US" altLang="ko-KR" sz="2200" dirty="0" err="1">
                <a:latin typeface="+mn-ea"/>
              </a:rPr>
              <a:t>notifyAll</a:t>
            </a:r>
            <a:r>
              <a:rPr lang="en-US" altLang="ko-KR" sz="2200" dirty="0">
                <a:latin typeface="+mn-ea"/>
              </a:rPr>
              <a:t>() </a:t>
            </a:r>
          </a:p>
          <a:p>
            <a:pPr lvl="1"/>
            <a:r>
              <a:rPr lang="ko-KR" altLang="en-US" sz="2200" dirty="0">
                <a:latin typeface="+mn-ea"/>
              </a:rPr>
              <a:t>동기화 </a:t>
            </a:r>
            <a:r>
              <a:rPr lang="ko-KR" altLang="en-US" sz="2200" dirty="0" err="1">
                <a:latin typeface="+mn-ea"/>
              </a:rPr>
              <a:t>메소드</a:t>
            </a:r>
            <a:r>
              <a:rPr lang="ko-KR" altLang="en-US" sz="2200" dirty="0">
                <a:latin typeface="+mn-ea"/>
              </a:rPr>
              <a:t> 또는 블록에서만 호출 가능한 </a:t>
            </a:r>
            <a:r>
              <a:rPr lang="en-US" altLang="ko-KR" sz="2200" dirty="0">
                <a:latin typeface="+mn-ea"/>
              </a:rPr>
              <a:t>Object</a:t>
            </a:r>
            <a:r>
              <a:rPr lang="ko-KR" altLang="en-US" sz="2200" dirty="0">
                <a:latin typeface="+mn-ea"/>
              </a:rPr>
              <a:t>의 </a:t>
            </a:r>
            <a:r>
              <a:rPr lang="ko-KR" altLang="en-US" sz="2200" dirty="0" err="1">
                <a:latin typeface="+mn-ea"/>
              </a:rPr>
              <a:t>메소드</a:t>
            </a:r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두 개의 스레드가 교대로 번갈아 가며 실행해야 할 경우 주로 사용</a:t>
            </a:r>
          </a:p>
          <a:p>
            <a:pPr lvl="1"/>
            <a:endParaRPr lang="en-US" altLang="ko-KR" sz="2200" dirty="0">
              <a:latin typeface="+mn-ea"/>
            </a:endParaRPr>
          </a:p>
          <a:p>
            <a:endParaRPr lang="ko-KR" altLang="en-US" sz="2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80</a:t>
            </a:fld>
            <a:endParaRPr lang="en-US" altLang="ko-KR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92" y="1784528"/>
            <a:ext cx="4411687" cy="229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0"/>
          <a:stretch/>
        </p:blipFill>
        <p:spPr bwMode="auto">
          <a:xfrm>
            <a:off x="2867891" y="4719941"/>
            <a:ext cx="5968138" cy="177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06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/>
              <a:t>생산자</a:t>
            </a:r>
            <a:r>
              <a:rPr lang="en-US" altLang="ko-KR"/>
              <a:t>/</a:t>
            </a:r>
            <a:r>
              <a:rPr lang="ko-KR" altLang="en-US"/>
              <a:t>소비자 문제에 적용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8886-979C-4826-8809-BCF08B6FF41C}" type="slidenum">
              <a:rPr lang="en-US" altLang="ko-KR" smtClean="0"/>
              <a:pPr/>
              <a:t>81</a:t>
            </a:fld>
            <a:endParaRPr lang="en-US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5851" y="1252538"/>
            <a:ext cx="5169542" cy="523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446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Buffer </a:t>
            </a:r>
            <a:r>
              <a:rPr lang="ko-KR" altLang="en-US" dirty="0" smtClean="0">
                <a:latin typeface="+mn-ea"/>
                <a:ea typeface="+mn-ea"/>
              </a:rPr>
              <a:t>클래스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두 개의 </a:t>
            </a:r>
            <a:r>
              <a:rPr lang="ko-KR" altLang="en-US" dirty="0" err="1" smtClean="0">
                <a:latin typeface="+mn-ea"/>
                <a:ea typeface="+mn-ea"/>
              </a:rPr>
              <a:t>스레드가</a:t>
            </a:r>
            <a:r>
              <a:rPr lang="ko-KR" altLang="en-US" dirty="0" smtClean="0">
                <a:latin typeface="+mn-ea"/>
                <a:ea typeface="+mn-ea"/>
              </a:rPr>
              <a:t> 공유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469" y="914400"/>
            <a:ext cx="11664779" cy="56923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class Buffer {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private 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data;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생산자로부터 소비자로 전해지는 데이터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private </a:t>
            </a:r>
            <a:r>
              <a:rPr lang="en-US" altLang="ko-KR" sz="1800" dirty="0" err="1">
                <a:latin typeface="+mn-ea"/>
              </a:rPr>
              <a:t>boolean</a:t>
            </a:r>
            <a:r>
              <a:rPr lang="en-US" altLang="ko-KR" sz="1800" dirty="0">
                <a:latin typeface="+mn-ea"/>
              </a:rPr>
              <a:t> empty = true;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소비자가 기다리면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true, 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생산자가 기다리면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false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	</a:t>
            </a:r>
            <a:r>
              <a:rPr lang="en-US" altLang="ko-KR" sz="1800" dirty="0">
                <a:latin typeface="+mn-ea"/>
              </a:rPr>
              <a:t>public 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synchronized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get() {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while (empty) {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    try </a:t>
            </a:r>
            <a:r>
              <a:rPr lang="en-US" altLang="ko-KR" sz="1800" dirty="0">
                <a:latin typeface="+mn-ea"/>
              </a:rPr>
              <a:t>{ wait</a:t>
            </a:r>
            <a:r>
              <a:rPr lang="en-US" altLang="ko-KR" sz="1800" dirty="0" smtClean="0">
                <a:latin typeface="+mn-ea"/>
              </a:rPr>
              <a:t>();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 smtClean="0">
                <a:solidFill>
                  <a:srgbClr val="00B050"/>
                </a:solidFill>
                <a:latin typeface="+mn-ea"/>
              </a:rPr>
              <a:t>리턴 한 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후 반드시 조건을 다시 검사 해야 함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     } </a:t>
            </a:r>
            <a:r>
              <a:rPr lang="en-US" altLang="ko-KR" sz="1800" dirty="0">
                <a:latin typeface="+mn-ea"/>
              </a:rPr>
              <a:t>catch (</a:t>
            </a:r>
            <a:r>
              <a:rPr lang="en-US" altLang="ko-KR" sz="1800" dirty="0" err="1">
                <a:latin typeface="+mn-ea"/>
              </a:rPr>
              <a:t>InterruptedException</a:t>
            </a:r>
            <a:r>
              <a:rPr lang="en-US" altLang="ko-KR" sz="1800" dirty="0">
                <a:latin typeface="+mn-ea"/>
              </a:rPr>
              <a:t> e) {}}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empty = true; 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상태를 </a:t>
            </a:r>
            <a:r>
              <a:rPr lang="ko-KR" altLang="en-US" sz="1800" dirty="0" err="1">
                <a:solidFill>
                  <a:srgbClr val="00B050"/>
                </a:solidFill>
                <a:latin typeface="+mn-ea"/>
              </a:rPr>
              <a:t>토글한다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notifyAll</a:t>
            </a:r>
            <a:r>
              <a:rPr lang="en-US" altLang="ko-KR" sz="1800" dirty="0">
                <a:latin typeface="+mn-ea"/>
              </a:rPr>
              <a:t>();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생산자를 깨운다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return data;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}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public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 synchronized </a:t>
            </a:r>
            <a:r>
              <a:rPr lang="en-US" altLang="ko-KR" sz="1800" dirty="0">
                <a:latin typeface="+mn-ea"/>
              </a:rPr>
              <a:t>void put(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data) {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while (!empty) {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     try { wait</a:t>
            </a:r>
            <a:r>
              <a:rPr lang="en-US" altLang="ko-KR" sz="1800" dirty="0">
                <a:latin typeface="+mn-ea"/>
              </a:rPr>
              <a:t>();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     } </a:t>
            </a:r>
            <a:r>
              <a:rPr lang="en-US" altLang="ko-KR" sz="1800" dirty="0">
                <a:latin typeface="+mn-ea"/>
              </a:rPr>
              <a:t>catch (</a:t>
            </a:r>
            <a:r>
              <a:rPr lang="en-US" altLang="ko-KR" sz="1800" dirty="0" err="1">
                <a:latin typeface="+mn-ea"/>
              </a:rPr>
              <a:t>InterruptedException</a:t>
            </a:r>
            <a:r>
              <a:rPr lang="en-US" altLang="ko-KR" sz="1800" dirty="0">
                <a:latin typeface="+mn-ea"/>
              </a:rPr>
              <a:t> e) {}}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empty = false;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this.data</a:t>
            </a:r>
            <a:r>
              <a:rPr lang="en-US" altLang="ko-KR" sz="1800" dirty="0">
                <a:latin typeface="+mn-ea"/>
              </a:rPr>
              <a:t> = data;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notifyAll</a:t>
            </a:r>
            <a:r>
              <a:rPr lang="en-US" altLang="ko-KR" sz="1800" dirty="0" smtClean="0">
                <a:latin typeface="+mn-ea"/>
              </a:rPr>
              <a:t>();}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latin typeface="+mn-ea"/>
              </a:rPr>
              <a:t>}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8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8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92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생산자 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class Producer implements </a:t>
            </a:r>
            <a:r>
              <a:rPr lang="en-US" altLang="ko-KR" sz="2000" dirty="0" err="1">
                <a:latin typeface="+mn-ea"/>
              </a:rPr>
              <a:t>Runnable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private Buffer </a:t>
            </a:r>
            <a:r>
              <a:rPr lang="en-US" altLang="ko-KR" sz="2000" dirty="0" err="1">
                <a:latin typeface="+mn-ea"/>
              </a:rPr>
              <a:t>buffer</a:t>
            </a:r>
            <a:r>
              <a:rPr lang="en-US" altLang="ko-KR" sz="2000" dirty="0">
                <a:latin typeface="+mn-ea"/>
              </a:rPr>
              <a:t>;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public Producer(Buffer </a:t>
            </a:r>
            <a:r>
              <a:rPr lang="en-US" altLang="ko-KR" sz="2000" dirty="0" err="1">
                <a:latin typeface="+mn-ea"/>
              </a:rPr>
              <a:t>buffer</a:t>
            </a:r>
            <a:r>
              <a:rPr lang="en-US" altLang="ko-KR" sz="2000" dirty="0">
                <a:latin typeface="+mn-ea"/>
              </a:rPr>
              <a:t>) {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 err="1">
                <a:latin typeface="+mn-ea"/>
              </a:rPr>
              <a:t>this.buffer</a:t>
            </a:r>
            <a:r>
              <a:rPr lang="en-US" altLang="ko-KR" sz="2000" dirty="0">
                <a:latin typeface="+mn-ea"/>
              </a:rPr>
              <a:t> = buffer;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}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public void run() {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for (</a:t>
            </a: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= 0;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&lt; 10;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++) {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    </a:t>
            </a:r>
            <a:r>
              <a:rPr lang="en-US" altLang="ko-KR" sz="2000" dirty="0" err="1">
                <a:latin typeface="+mn-ea"/>
              </a:rPr>
              <a:t>buffer.put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);  </a:t>
            </a:r>
            <a:r>
              <a:rPr lang="en-US" altLang="ko-KR" sz="20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버퍼에 </a:t>
            </a:r>
            <a:r>
              <a:rPr lang="ko-KR" altLang="en-US" sz="2000" dirty="0" err="1">
                <a:solidFill>
                  <a:srgbClr val="00B050"/>
                </a:solidFill>
                <a:latin typeface="+mn-ea"/>
              </a:rPr>
              <a:t>케익을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 가져다 놓는다</a:t>
            </a:r>
            <a:endParaRPr lang="en-US" altLang="ko-KR" sz="2000" dirty="0">
              <a:solidFill>
                <a:srgbClr val="00B050"/>
              </a:solidFill>
              <a:latin typeface="+mn-ea"/>
            </a:endParaRP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    </a:t>
            </a:r>
            <a:r>
              <a:rPr lang="en-US" altLang="ko-KR" sz="2000" dirty="0" err="1">
                <a:latin typeface="+mn-ea"/>
              </a:rPr>
              <a:t>System.out.println</a:t>
            </a:r>
            <a:r>
              <a:rPr lang="en-US" altLang="ko-KR" sz="2000" dirty="0">
                <a:latin typeface="+mn-ea"/>
              </a:rPr>
              <a:t>("</a:t>
            </a:r>
            <a:r>
              <a:rPr lang="ko-KR" altLang="en-US" sz="2000" dirty="0">
                <a:latin typeface="+mn-ea"/>
              </a:rPr>
              <a:t>생산자</a:t>
            </a:r>
            <a:r>
              <a:rPr lang="en-US" altLang="ko-KR" sz="2000" dirty="0">
                <a:latin typeface="+mn-ea"/>
              </a:rPr>
              <a:t>: " +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+ "</a:t>
            </a:r>
            <a:r>
              <a:rPr lang="ko-KR" altLang="en-US" sz="2000" dirty="0">
                <a:latin typeface="+mn-ea"/>
              </a:rPr>
              <a:t>번 </a:t>
            </a:r>
            <a:r>
              <a:rPr lang="ko-KR" altLang="en-US" sz="2000" dirty="0" err="1">
                <a:latin typeface="+mn-ea"/>
              </a:rPr>
              <a:t>케익을</a:t>
            </a:r>
            <a:r>
              <a:rPr lang="ko-KR" altLang="en-US" sz="2000" dirty="0">
                <a:latin typeface="+mn-ea"/>
              </a:rPr>
              <a:t> 생산하였습니다</a:t>
            </a:r>
            <a:r>
              <a:rPr lang="en-US" altLang="ko-KR" sz="2000" dirty="0">
                <a:latin typeface="+mn-ea"/>
              </a:rPr>
              <a:t>.");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   try {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	</a:t>
            </a:r>
            <a:r>
              <a:rPr lang="en-US" altLang="ko-KR" sz="2000" dirty="0" err="1">
                <a:latin typeface="+mn-ea"/>
              </a:rPr>
              <a:t>Thread.sleep</a:t>
            </a:r>
            <a:r>
              <a:rPr lang="en-US" altLang="ko-KR" sz="2000" dirty="0">
                <a:latin typeface="+mn-ea"/>
              </a:rPr>
              <a:t>((</a:t>
            </a: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) (</a:t>
            </a:r>
            <a:r>
              <a:rPr lang="en-US" altLang="ko-KR" sz="2000" dirty="0" err="1">
                <a:latin typeface="+mn-ea"/>
              </a:rPr>
              <a:t>Math.random</a:t>
            </a:r>
            <a:r>
              <a:rPr lang="en-US" altLang="ko-KR" sz="2000" dirty="0">
                <a:latin typeface="+mn-ea"/>
              </a:rPr>
              <a:t>() * 100));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    </a:t>
            </a:r>
            <a:r>
              <a:rPr lang="en-US" altLang="ko-KR" sz="2000" dirty="0" smtClean="0">
                <a:latin typeface="+mn-ea"/>
              </a:rPr>
              <a:t>}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     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catch (</a:t>
            </a:r>
            <a:r>
              <a:rPr lang="en-US" altLang="ko-KR" sz="2000" dirty="0" err="1">
                <a:latin typeface="+mn-ea"/>
              </a:rPr>
              <a:t>InterruptedException</a:t>
            </a:r>
            <a:r>
              <a:rPr lang="en-US" altLang="ko-KR" sz="2000" dirty="0">
                <a:latin typeface="+mn-ea"/>
              </a:rPr>
              <a:t> e) {	}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}</a:t>
            </a:r>
          </a:p>
          <a:p>
            <a:pPr marL="538163" indent="-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92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소비자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3652" y="854579"/>
            <a:ext cx="11664779" cy="55852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class Consumer implements </a:t>
            </a:r>
            <a:r>
              <a:rPr lang="en-US" altLang="ko-KR" sz="1800" dirty="0" err="1">
                <a:latin typeface="+mn-ea"/>
              </a:rPr>
              <a:t>Runnable</a:t>
            </a:r>
            <a:r>
              <a:rPr lang="en-US" altLang="ko-KR" sz="1800" dirty="0">
                <a:latin typeface="+mn-ea"/>
              </a:rPr>
              <a:t> {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private Buffer </a:t>
            </a:r>
            <a:r>
              <a:rPr lang="en-US" altLang="ko-KR" sz="1800" dirty="0" err="1">
                <a:latin typeface="+mn-ea"/>
              </a:rPr>
              <a:t>buffer</a:t>
            </a:r>
            <a:r>
              <a:rPr lang="en-US" altLang="ko-KR" sz="1800" dirty="0">
                <a:latin typeface="+mn-ea"/>
              </a:rPr>
              <a:t>;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public Consumer(Buffer drop) { 	</a:t>
            </a:r>
            <a:r>
              <a:rPr lang="en-US" altLang="ko-KR" sz="1800" dirty="0" err="1">
                <a:latin typeface="+mn-ea"/>
              </a:rPr>
              <a:t>this.buffer</a:t>
            </a:r>
            <a:r>
              <a:rPr lang="en-US" altLang="ko-KR" sz="1800" dirty="0">
                <a:latin typeface="+mn-ea"/>
              </a:rPr>
              <a:t> = drop; 	}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public void run() {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for (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err="1">
                <a:latin typeface="+mn-ea"/>
              </a:rPr>
              <a:t>i</a:t>
            </a:r>
            <a:r>
              <a:rPr lang="en-US" altLang="ko-KR" sz="1800" dirty="0">
                <a:latin typeface="+mn-ea"/>
              </a:rPr>
              <a:t> = 0; </a:t>
            </a:r>
            <a:r>
              <a:rPr lang="en-US" altLang="ko-KR" sz="1800" dirty="0" err="1">
                <a:latin typeface="+mn-ea"/>
              </a:rPr>
              <a:t>i</a:t>
            </a:r>
            <a:r>
              <a:rPr lang="en-US" altLang="ko-KR" sz="1800" dirty="0">
                <a:latin typeface="+mn-ea"/>
              </a:rPr>
              <a:t> &lt; 10; </a:t>
            </a:r>
            <a:r>
              <a:rPr lang="en-US" altLang="ko-KR" sz="1800" dirty="0" err="1">
                <a:latin typeface="+mn-ea"/>
              </a:rPr>
              <a:t>i</a:t>
            </a:r>
            <a:r>
              <a:rPr lang="en-US" altLang="ko-KR" sz="1800" dirty="0">
                <a:latin typeface="+mn-ea"/>
              </a:rPr>
              <a:t>++) {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	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data = </a:t>
            </a:r>
            <a:r>
              <a:rPr lang="en-US" altLang="ko-KR" sz="1800" dirty="0" err="1">
                <a:latin typeface="+mn-ea"/>
              </a:rPr>
              <a:t>buffer.get</a:t>
            </a:r>
            <a:r>
              <a:rPr lang="en-US" altLang="ko-KR" sz="1800" dirty="0">
                <a:latin typeface="+mn-ea"/>
              </a:rPr>
              <a:t>();  </a:t>
            </a:r>
            <a:r>
              <a:rPr lang="en-US" altLang="ko-KR" sz="1800" dirty="0">
                <a:solidFill>
                  <a:srgbClr val="00B050"/>
                </a:solidFill>
                <a:latin typeface="+mn-ea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버퍼에서 </a:t>
            </a:r>
            <a:r>
              <a:rPr lang="ko-KR" altLang="en-US" sz="1800" dirty="0" err="1">
                <a:solidFill>
                  <a:srgbClr val="00B050"/>
                </a:solidFill>
                <a:latin typeface="+mn-ea"/>
              </a:rPr>
              <a:t>케익을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 가져 온다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	</a:t>
            </a:r>
            <a:r>
              <a:rPr lang="en-US" altLang="ko-KR" sz="1800" dirty="0" err="1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</a:t>
            </a:r>
            <a:r>
              <a:rPr lang="ko-KR" altLang="en-US" sz="1800" dirty="0">
                <a:latin typeface="+mn-ea"/>
              </a:rPr>
              <a:t>소비자</a:t>
            </a:r>
            <a:r>
              <a:rPr lang="en-US" altLang="ko-KR" sz="1800" dirty="0">
                <a:latin typeface="+mn-ea"/>
              </a:rPr>
              <a:t>: " + data + "</a:t>
            </a:r>
            <a:r>
              <a:rPr lang="ko-KR" altLang="en-US" sz="1800" dirty="0">
                <a:latin typeface="+mn-ea"/>
              </a:rPr>
              <a:t>번 </a:t>
            </a:r>
            <a:r>
              <a:rPr lang="ko-KR" altLang="en-US" sz="1800" dirty="0" err="1">
                <a:latin typeface="+mn-ea"/>
              </a:rPr>
              <a:t>케익을</a:t>
            </a:r>
            <a:r>
              <a:rPr lang="ko-KR" altLang="en-US" sz="1800" dirty="0">
                <a:latin typeface="+mn-ea"/>
              </a:rPr>
              <a:t> 소비하였습니다</a:t>
            </a:r>
            <a:r>
              <a:rPr lang="en-US" altLang="ko-KR" sz="1800" dirty="0">
                <a:latin typeface="+mn-ea"/>
              </a:rPr>
              <a:t>.");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	try { </a:t>
            </a:r>
            <a:endParaRPr lang="en-US" altLang="ko-KR" sz="1800" dirty="0" smtClean="0">
              <a:latin typeface="+mn-ea"/>
            </a:endParaRP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                </a:t>
            </a:r>
            <a:r>
              <a:rPr lang="en-US" altLang="ko-KR" sz="1800" dirty="0" err="1" smtClean="0">
                <a:latin typeface="+mn-ea"/>
              </a:rPr>
              <a:t>Thread.sleep</a:t>
            </a:r>
            <a:r>
              <a:rPr lang="en-US" altLang="ko-KR" sz="1800" dirty="0">
                <a:latin typeface="+mn-ea"/>
              </a:rPr>
              <a:t>((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) (</a:t>
            </a:r>
            <a:r>
              <a:rPr lang="en-US" altLang="ko-KR" sz="1800" dirty="0" err="1">
                <a:latin typeface="+mn-ea"/>
              </a:rPr>
              <a:t>Math.random</a:t>
            </a:r>
            <a:r>
              <a:rPr lang="en-US" altLang="ko-KR" sz="1800" dirty="0">
                <a:latin typeface="+mn-ea"/>
              </a:rPr>
              <a:t>() * 100));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	} catch (</a:t>
            </a:r>
            <a:r>
              <a:rPr lang="en-US" altLang="ko-KR" sz="1800" dirty="0" err="1">
                <a:latin typeface="+mn-ea"/>
              </a:rPr>
              <a:t>InterruptedException</a:t>
            </a:r>
            <a:r>
              <a:rPr lang="en-US" altLang="ko-KR" sz="1800" dirty="0">
                <a:latin typeface="+mn-ea"/>
              </a:rPr>
              <a:t> e) </a:t>
            </a:r>
            <a:r>
              <a:rPr lang="en-US" altLang="ko-KR" sz="1800" dirty="0" smtClean="0">
                <a:latin typeface="+mn-ea"/>
              </a:rPr>
              <a:t>{ }</a:t>
            </a:r>
            <a:endParaRPr lang="en-US" altLang="ko-KR" sz="1800" dirty="0">
              <a:latin typeface="+mn-ea"/>
            </a:endParaRP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	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}}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public class </a:t>
            </a:r>
            <a:r>
              <a:rPr lang="en-US" altLang="ko-KR" sz="1800" dirty="0" err="1">
                <a:latin typeface="+mn-ea"/>
              </a:rPr>
              <a:t>ProducerConsumerTest</a:t>
            </a:r>
            <a:r>
              <a:rPr lang="en-US" altLang="ko-KR" sz="1800" dirty="0">
                <a:latin typeface="+mn-ea"/>
              </a:rPr>
              <a:t> {</a:t>
            </a:r>
          </a:p>
          <a:p>
            <a:pPr marL="444500" indent="-904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latin typeface="+mn-ea"/>
              </a:rPr>
              <a:t>	public static void main(String[] </a:t>
            </a:r>
            <a:r>
              <a:rPr lang="en-US" altLang="ko-KR" sz="1800" dirty="0" err="1">
                <a:latin typeface="+mn-ea"/>
              </a:rPr>
              <a:t>args</a:t>
            </a:r>
            <a:r>
              <a:rPr lang="en-US" altLang="ko-KR" sz="1800" dirty="0">
                <a:latin typeface="+mn-ea"/>
              </a:rPr>
              <a:t>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	Buffer </a:t>
            </a:r>
            <a:r>
              <a:rPr lang="en-US" altLang="ko-KR" sz="1800" dirty="0" err="1">
                <a:latin typeface="+mn-ea"/>
              </a:rPr>
              <a:t>buffer</a:t>
            </a:r>
            <a:r>
              <a:rPr lang="en-US" altLang="ko-KR" sz="1800" dirty="0">
                <a:latin typeface="+mn-ea"/>
              </a:rPr>
              <a:t> = new Buffer();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>
                <a:latin typeface="+mn-ea"/>
              </a:rPr>
              <a:t>(new Thread(new Producer(buffer))).start();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>
                <a:solidFill>
                  <a:srgbClr val="00B050"/>
                </a:solidFill>
                <a:latin typeface="+mn-ea"/>
              </a:rPr>
              <a:t>// 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생산자 스레드 시작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latin typeface="+mn-ea"/>
              </a:rPr>
              <a:t>           (</a:t>
            </a:r>
            <a:r>
              <a:rPr lang="en-US" altLang="ko-KR" sz="1800" dirty="0">
                <a:latin typeface="+mn-ea"/>
              </a:rPr>
              <a:t>new Thread(new Consumer(buffer))).start();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>
                <a:solidFill>
                  <a:srgbClr val="00B050"/>
                </a:solidFill>
                <a:latin typeface="+mn-ea"/>
              </a:rPr>
              <a:t>// 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소비자 스레드 시작</a:t>
            </a:r>
            <a:r>
              <a:rPr lang="ko-KR" altLang="en-US" sz="1800" dirty="0">
                <a:solidFill>
                  <a:srgbClr val="00B050"/>
                </a:solidFill>
                <a:latin typeface="+mn-ea"/>
              </a:rPr>
              <a:t> </a:t>
            </a:r>
            <a:endParaRPr lang="en-US" altLang="ko-KR" sz="1800" dirty="0">
              <a:solidFill>
                <a:srgbClr val="00B050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00B050"/>
                </a:solidFill>
                <a:latin typeface="+mn-ea"/>
              </a:rPr>
              <a:t>  </a:t>
            </a:r>
            <a:r>
              <a:rPr lang="en-US" altLang="ko-KR" sz="1800" dirty="0">
                <a:latin typeface="+mn-ea"/>
              </a:rPr>
              <a:t>}}</a:t>
            </a:r>
            <a:endParaRPr lang="ko-KR" altLang="en-US" sz="18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08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/>
              <a:t>실행결과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1EF0-18FA-4BF6-8413-F5ECD4FCF9AE}" type="slidenum">
              <a:rPr lang="ko-KR" altLang="en-US" smtClean="0"/>
              <a:pPr/>
              <a:t>85</a:t>
            </a:fld>
            <a:endParaRPr lang="en-US" altLang="ko-KR"/>
          </a:p>
        </p:txBody>
      </p:sp>
      <p:grpSp>
        <p:nvGrpSpPr>
          <p:cNvPr id="2" name="그룹 13"/>
          <p:cNvGrpSpPr>
            <a:grpSpLocks/>
          </p:cNvGrpSpPr>
          <p:nvPr/>
        </p:nvGrpSpPr>
        <p:grpSpPr bwMode="auto">
          <a:xfrm>
            <a:off x="811851" y="1100298"/>
            <a:ext cx="10776246" cy="3004342"/>
            <a:chOff x="-368132" y="1376377"/>
            <a:chExt cx="10522662" cy="2761432"/>
          </a:xfrm>
        </p:grpSpPr>
        <p:pic>
          <p:nvPicPr>
            <p:cNvPr id="5734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26682" y="1376377"/>
              <a:ext cx="7190964" cy="1983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내용 개체 틀 2"/>
            <p:cNvSpPr txBox="1">
              <a:spLocks/>
            </p:cNvSpPr>
            <p:nvPr/>
          </p:nvSpPr>
          <p:spPr bwMode="auto">
            <a:xfrm>
              <a:off x="-368132" y="3418800"/>
              <a:ext cx="10522662" cy="719009"/>
            </a:xfrm>
            <a:prstGeom prst="rect">
              <a:avLst/>
            </a:prstGeom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r>
                <a:rPr kumimoji="1" lang="ko-KR" altLang="en-US" sz="2400" b="1" kern="0" dirty="0">
                  <a:latin typeface="+mn-ea"/>
                </a:rPr>
                <a:t>만약 </a:t>
              </a:r>
              <a:r>
                <a:rPr kumimoji="1" lang="en-US" altLang="ko-KR" sz="2400" b="1" kern="0" dirty="0">
                  <a:latin typeface="+mn-ea"/>
                </a:rPr>
                <a:t>wait(), </a:t>
              </a:r>
              <a:r>
                <a:rPr kumimoji="1" lang="en-US" altLang="ko-KR" sz="2400" b="1" kern="0" dirty="0" err="1">
                  <a:latin typeface="+mn-ea"/>
                </a:rPr>
                <a:t>notifyall</a:t>
              </a:r>
              <a:r>
                <a:rPr kumimoji="1" lang="en-US" altLang="ko-KR" sz="2400" b="1" kern="0" dirty="0">
                  <a:latin typeface="+mn-ea"/>
                </a:rPr>
                <a:t>()</a:t>
              </a:r>
              <a:r>
                <a:rPr kumimoji="1" lang="ko-KR" altLang="en-US" sz="2400" b="1" kern="0" dirty="0">
                  <a:latin typeface="+mn-ea"/>
                </a:rPr>
                <a:t>을 사용하지 않고 무조건 케익을 가져가고 생산한다면 다음과 같이 잘못된 결과가 나온다</a:t>
              </a:r>
              <a:r>
                <a:rPr kumimoji="1" lang="en-US" altLang="ko-KR" sz="2400" b="1" kern="0" dirty="0">
                  <a:latin typeface="+mn-ea"/>
                </a:rPr>
                <a:t>.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Char char="·"/>
                <a:defRPr/>
              </a:pPr>
              <a:endParaRPr kumimoji="1" lang="en-US" altLang="ko-KR" sz="2400" b="1" kern="0" dirty="0">
                <a:latin typeface="+mn-ea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0783" y="4193131"/>
            <a:ext cx="7746190" cy="213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335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>
                <a:latin typeface="+mn-ea"/>
                <a:ea typeface="+mn-ea"/>
              </a:rPr>
              <a:t>java.lang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패키지</a:t>
            </a:r>
          </a:p>
        </p:txBody>
      </p:sp>
      <p:sp>
        <p:nvSpPr>
          <p:cNvPr id="9218" name="내용 개체 틀 1"/>
          <p:cNvSpPr>
            <a:spLocks noGrp="1"/>
          </p:cNvSpPr>
          <p:nvPr>
            <p:ph idx="1"/>
          </p:nvPr>
        </p:nvSpPr>
        <p:spPr>
          <a:xfrm>
            <a:off x="181157" y="839585"/>
            <a:ext cx="11664779" cy="55852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+mn-ea"/>
              </a:rPr>
              <a:t>자바 프로그램의 기본적인 클래스를 담은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latin typeface="+mn-ea"/>
              </a:rPr>
              <a:t>포함된 클래스와 인터페이스는</a:t>
            </a:r>
            <a:r>
              <a:rPr lang="en-US" altLang="ko-KR" dirty="0" smtClean="0">
                <a:latin typeface="+mn-ea"/>
              </a:rPr>
              <a:t> import </a:t>
            </a:r>
            <a:r>
              <a:rPr lang="ko-KR" altLang="en-US" dirty="0" smtClean="0">
                <a:latin typeface="+mn-ea"/>
              </a:rPr>
              <a:t>없이 사용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latin typeface="+mn-ea"/>
              </a:rPr>
              <a:t>주요 클래스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112" y="1940327"/>
            <a:ext cx="8405795" cy="437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897</TotalTime>
  <Words>3365</Words>
  <Application>Microsoft Office PowerPoint</Application>
  <PresentationFormat>와이드스크린</PresentationFormat>
  <Paragraphs>1004</Paragraphs>
  <Slides>86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6" baseType="lpstr">
      <vt:lpstr>굴림</vt:lpstr>
      <vt:lpstr>맑은 고딕</vt:lpstr>
      <vt:lpstr>Arial</vt:lpstr>
      <vt:lpstr>Calibri</vt:lpstr>
      <vt:lpstr>Calibri Light</vt:lpstr>
      <vt:lpstr>Symbol</vt:lpstr>
      <vt:lpstr>Tahoma</vt:lpstr>
      <vt:lpstr>Trebuchet MS</vt:lpstr>
      <vt:lpstr>Wingdings</vt:lpstr>
      <vt:lpstr>추억</vt:lpstr>
      <vt:lpstr>Lecture_3  자바 API</vt:lpstr>
      <vt:lpstr>패키지</vt:lpstr>
      <vt:lpstr>패키지</vt:lpstr>
      <vt:lpstr>패키지 선언</vt:lpstr>
      <vt:lpstr>예제</vt:lpstr>
      <vt:lpstr>패키지의 사용</vt:lpstr>
      <vt:lpstr>자바 API </vt:lpstr>
      <vt:lpstr>자바에서 지원하는 패키지</vt:lpstr>
      <vt:lpstr>java.lang 패키지</vt:lpstr>
      <vt:lpstr>java.lang 패키지 – Object 클래스</vt:lpstr>
      <vt:lpstr>java.lang 패키지 – System 클래스</vt:lpstr>
      <vt:lpstr>java.lang 패키지 – String 클래스</vt:lpstr>
      <vt:lpstr>java.lang 패키지 – String 클래스</vt:lpstr>
      <vt:lpstr>java.lang 패키지  - Wrapper 클래스의 개념과 종류</vt:lpstr>
      <vt:lpstr>java.lang 패키지 - Wrapper 클래스</vt:lpstr>
      <vt:lpstr>java.lang 패키지 - Wrapper 클래스</vt:lpstr>
      <vt:lpstr>java.lang 패키지 - Wrapper 클래스</vt:lpstr>
      <vt:lpstr>java.lang 패키지 - 박싱과 언박싱</vt:lpstr>
      <vt:lpstr>java.util 패키지</vt:lpstr>
      <vt:lpstr>java.util 패키지 – Random 클래스</vt:lpstr>
      <vt:lpstr>java.util 패키지 - 다양한 난수 발생</vt:lpstr>
      <vt:lpstr>java.util 패키지 - StringTokenizer 클래스</vt:lpstr>
      <vt:lpstr>java.util 패키지 - StringTokenizer 클래스 </vt:lpstr>
      <vt:lpstr>StringTokenizer 클래스 사용 예</vt:lpstr>
      <vt:lpstr>java.util 패키지 - 클래스 Calendar</vt:lpstr>
      <vt:lpstr>java.util 패키지 - Arrays 클래스</vt:lpstr>
      <vt:lpstr>java.util 패키지 - 배열 복사 예</vt:lpstr>
      <vt:lpstr>java.util 패키지 - Arrays 클래스</vt:lpstr>
      <vt:lpstr>java.util 패키지 - 배열 항목 정렬</vt:lpstr>
      <vt:lpstr>java.util 패키지 - 배열 항목 검색</vt:lpstr>
      <vt:lpstr>예외처리</vt:lpstr>
      <vt:lpstr>예외란?</vt:lpstr>
      <vt:lpstr>예외 처리기의 기본 형식</vt:lpstr>
      <vt:lpstr>예외의 예</vt:lpstr>
      <vt:lpstr>try-catch 블록으로 예외 처리</vt:lpstr>
      <vt:lpstr>try/catch 블록에서의 실행 흐름</vt:lpstr>
      <vt:lpstr>try-with-resources 문장</vt:lpstr>
      <vt:lpstr>예외의 종류</vt:lpstr>
      <vt:lpstr>예외의 종류</vt:lpstr>
      <vt:lpstr>예외 정보 얻기</vt:lpstr>
      <vt:lpstr>예외 종류에 따른 처리 코드</vt:lpstr>
      <vt:lpstr>다형성과 예외</vt:lpstr>
      <vt:lpstr>다형성과 예외</vt:lpstr>
      <vt:lpstr>다형성과 예외</vt:lpstr>
      <vt:lpstr>예외와 메소드</vt:lpstr>
      <vt:lpstr>예제</vt:lpstr>
      <vt:lpstr>try/catch 블록 이용</vt:lpstr>
      <vt:lpstr>상위 메소드로 전달</vt:lpstr>
      <vt:lpstr>예외 생성하기</vt:lpstr>
      <vt:lpstr>예제</vt:lpstr>
      <vt:lpstr>사용자 정의 예외</vt:lpstr>
      <vt:lpstr>사용자 정의 예외</vt:lpstr>
      <vt:lpstr>스레드</vt:lpstr>
      <vt:lpstr>멀티태스킹</vt:lpstr>
      <vt:lpstr>스레드란?</vt:lpstr>
      <vt:lpstr>스레드를 사용하는 이유</vt:lpstr>
      <vt:lpstr>스레드를 생성하는 방법</vt:lpstr>
      <vt:lpstr>스레드를 생성하는 방법</vt:lpstr>
      <vt:lpstr>Thread 클래스를 상속하는 방법</vt:lpstr>
      <vt:lpstr>Thread 클래스를 상속하는 방법</vt:lpstr>
      <vt:lpstr>Thread 클래스를 상속하는 방법</vt:lpstr>
      <vt:lpstr>Runnable 인터페이스를 구현하는 방법</vt:lpstr>
      <vt:lpstr>예제</vt:lpstr>
      <vt:lpstr>Runnable 인터페이스를 구현하는 방법</vt:lpstr>
      <vt:lpstr>어떤 방법이 좋은가?</vt:lpstr>
      <vt:lpstr>예제</vt:lpstr>
      <vt:lpstr>예제</vt:lpstr>
      <vt:lpstr>람다식을 이용한 스레드 작성</vt:lpstr>
      <vt:lpstr>Thread 클래스 </vt:lpstr>
      <vt:lpstr>스레드 상태</vt:lpstr>
      <vt:lpstr>생성 상태와 실행 가능 상태</vt:lpstr>
      <vt:lpstr>실행 중지 상태</vt:lpstr>
      <vt:lpstr>스레드 활용</vt:lpstr>
      <vt:lpstr>Interrupt()와 join() 사용 예(1/2)</vt:lpstr>
      <vt:lpstr>Interrupt()와 join() 사용 예(2/2)</vt:lpstr>
      <vt:lpstr>동기화</vt:lpstr>
      <vt:lpstr>스레드 간섭(동기화 되지 않은 경우)</vt:lpstr>
      <vt:lpstr>스레드 간섭(동기화 되지 않은 경우)</vt:lpstr>
      <vt:lpstr>스레드 동기화(Sychronization)</vt:lpstr>
      <vt:lpstr>스레드간의 조정</vt:lpstr>
      <vt:lpstr>스레드간의 조정</vt:lpstr>
      <vt:lpstr>생산자/소비자 문제에 적용</vt:lpstr>
      <vt:lpstr>Buffer 클래스 – 두 개의 스레드가 공유</vt:lpstr>
      <vt:lpstr>생산자  클래스 </vt:lpstr>
      <vt:lpstr>소비자 클래스 </vt:lpstr>
      <vt:lpstr>실행결과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싱글톤(Singleton)</dc:title>
  <dc:creator>hallym</dc:creator>
  <cp:lastModifiedBy>hallym</cp:lastModifiedBy>
  <cp:revision>206</cp:revision>
  <dcterms:created xsi:type="dcterms:W3CDTF">2019-09-16T10:50:17Z</dcterms:created>
  <dcterms:modified xsi:type="dcterms:W3CDTF">2019-11-18T08:42:10Z</dcterms:modified>
</cp:coreProperties>
</file>